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52"/>
  </p:notesMasterIdLst>
  <p:sldIdLst>
    <p:sldId id="301" r:id="rId3"/>
    <p:sldId id="256" r:id="rId4"/>
    <p:sldId id="302" r:id="rId5"/>
    <p:sldId id="261" r:id="rId6"/>
    <p:sldId id="262" r:id="rId7"/>
    <p:sldId id="263" r:id="rId8"/>
    <p:sldId id="264" r:id="rId9"/>
    <p:sldId id="266" r:id="rId10"/>
    <p:sldId id="270" r:id="rId11"/>
    <p:sldId id="308" r:id="rId12"/>
    <p:sldId id="309" r:id="rId13"/>
    <p:sldId id="286" r:id="rId14"/>
    <p:sldId id="303" r:id="rId15"/>
    <p:sldId id="291" r:id="rId16"/>
    <p:sldId id="306" r:id="rId17"/>
    <p:sldId id="314" r:id="rId18"/>
    <p:sldId id="325" r:id="rId19"/>
    <p:sldId id="326" r:id="rId20"/>
    <p:sldId id="327" r:id="rId21"/>
    <p:sldId id="328" r:id="rId22"/>
    <p:sldId id="329" r:id="rId23"/>
    <p:sldId id="330" r:id="rId24"/>
    <p:sldId id="331" r:id="rId25"/>
    <p:sldId id="332" r:id="rId26"/>
    <p:sldId id="337" r:id="rId27"/>
    <p:sldId id="333" r:id="rId28"/>
    <p:sldId id="334" r:id="rId29"/>
    <p:sldId id="335" r:id="rId30"/>
    <p:sldId id="336" r:id="rId31"/>
    <p:sldId id="258" r:id="rId32"/>
    <p:sldId id="315" r:id="rId33"/>
    <p:sldId id="340" r:id="rId34"/>
    <p:sldId id="342" r:id="rId35"/>
    <p:sldId id="343" r:id="rId36"/>
    <p:sldId id="344" r:id="rId37"/>
    <p:sldId id="345" r:id="rId38"/>
    <p:sldId id="346" r:id="rId39"/>
    <p:sldId id="347" r:id="rId40"/>
    <p:sldId id="348" r:id="rId41"/>
    <p:sldId id="349" r:id="rId42"/>
    <p:sldId id="354" r:id="rId43"/>
    <p:sldId id="350" r:id="rId44"/>
    <p:sldId id="351" r:id="rId45"/>
    <p:sldId id="352" r:id="rId46"/>
    <p:sldId id="353" r:id="rId47"/>
    <p:sldId id="355" r:id="rId48"/>
    <p:sldId id="338" r:id="rId49"/>
    <p:sldId id="299" r:id="rId50"/>
    <p:sldId id="32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0" d="100"/>
          <a:sy n="70" d="100"/>
        </p:scale>
        <p:origin x="5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6" Type="http://schemas.openxmlformats.org/officeDocument/2006/relationships/image" Target="../media/image75.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6" Type="http://schemas.openxmlformats.org/officeDocument/2006/relationships/image" Target="../media/image75.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3E4F86-D136-4F24-A17F-280BFB9CE3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354D5E9-40EC-4558-856B-DDD780DE4685}">
      <dgm:prSet/>
      <dgm:spPr/>
      <dgm:t>
        <a:bodyPr/>
        <a:lstStyle/>
        <a:p>
          <a:r>
            <a:rPr lang="en-US"/>
            <a:t>MOTIVATION OF STUDY</a:t>
          </a:r>
        </a:p>
      </dgm:t>
    </dgm:pt>
    <dgm:pt modelId="{AEFE71AC-2570-4BD0-A3F4-2B002A786E40}" type="parTrans" cxnId="{E11C4737-3301-42C7-85CD-8DB6CDA7C20A}">
      <dgm:prSet/>
      <dgm:spPr/>
      <dgm:t>
        <a:bodyPr/>
        <a:lstStyle/>
        <a:p>
          <a:endParaRPr lang="en-US"/>
        </a:p>
      </dgm:t>
    </dgm:pt>
    <dgm:pt modelId="{165B5919-FEB0-43A7-835F-49F36B5594E1}" type="sibTrans" cxnId="{E11C4737-3301-42C7-85CD-8DB6CDA7C20A}">
      <dgm:prSet/>
      <dgm:spPr/>
      <dgm:t>
        <a:bodyPr/>
        <a:lstStyle/>
        <a:p>
          <a:endParaRPr lang="en-US"/>
        </a:p>
      </dgm:t>
    </dgm:pt>
    <dgm:pt modelId="{F768D5CF-04D7-4BFA-ADC2-2ACE32131DCC}">
      <dgm:prSet/>
      <dgm:spPr/>
      <dgm:t>
        <a:bodyPr/>
        <a:lstStyle/>
        <a:p>
          <a:r>
            <a:rPr lang="en-US"/>
            <a:t>OBJECTIVES</a:t>
          </a:r>
        </a:p>
      </dgm:t>
    </dgm:pt>
    <dgm:pt modelId="{5600AC59-3A4F-4F07-9C86-2E5E12679115}" type="parTrans" cxnId="{65174C1F-390F-4046-B2C2-1DA2342A2E67}">
      <dgm:prSet/>
      <dgm:spPr/>
      <dgm:t>
        <a:bodyPr/>
        <a:lstStyle/>
        <a:p>
          <a:endParaRPr lang="en-US"/>
        </a:p>
      </dgm:t>
    </dgm:pt>
    <dgm:pt modelId="{772619AB-F7D1-4E37-AA52-FFBD75A06ECA}" type="sibTrans" cxnId="{65174C1F-390F-4046-B2C2-1DA2342A2E67}">
      <dgm:prSet/>
      <dgm:spPr/>
      <dgm:t>
        <a:bodyPr/>
        <a:lstStyle/>
        <a:p>
          <a:endParaRPr lang="en-US"/>
        </a:p>
      </dgm:t>
    </dgm:pt>
    <dgm:pt modelId="{07F64599-6BD0-4865-9B19-939D974D11AF}">
      <dgm:prSet/>
      <dgm:spPr/>
      <dgm:t>
        <a:bodyPr/>
        <a:lstStyle/>
        <a:p>
          <a:r>
            <a:rPr lang="en-US"/>
            <a:t>PROBLEM STATEMENT, SCOPE &amp; LIMITATIONS</a:t>
          </a:r>
        </a:p>
      </dgm:t>
    </dgm:pt>
    <dgm:pt modelId="{48391626-7E3B-4933-AEE3-B450728968FE}" type="parTrans" cxnId="{724F7E2A-60B3-42CB-BDBE-EA362A4A511D}">
      <dgm:prSet/>
      <dgm:spPr/>
      <dgm:t>
        <a:bodyPr/>
        <a:lstStyle/>
        <a:p>
          <a:endParaRPr lang="en-US"/>
        </a:p>
      </dgm:t>
    </dgm:pt>
    <dgm:pt modelId="{368CE3B9-2158-44F7-AE2E-3A38D7BC1199}" type="sibTrans" cxnId="{724F7E2A-60B3-42CB-BDBE-EA362A4A511D}">
      <dgm:prSet/>
      <dgm:spPr/>
      <dgm:t>
        <a:bodyPr/>
        <a:lstStyle/>
        <a:p>
          <a:endParaRPr lang="en-US"/>
        </a:p>
      </dgm:t>
    </dgm:pt>
    <dgm:pt modelId="{2A6C36BC-0025-497C-824D-E7E60CD0D5A2}" type="pres">
      <dgm:prSet presAssocID="{A63E4F86-D136-4F24-A17F-280BFB9CE3C5}" presName="root" presStyleCnt="0">
        <dgm:presLayoutVars>
          <dgm:dir/>
          <dgm:resizeHandles val="exact"/>
        </dgm:presLayoutVars>
      </dgm:prSet>
      <dgm:spPr/>
    </dgm:pt>
    <dgm:pt modelId="{189D20F0-D525-41CD-B573-286C4F8FF4A9}" type="pres">
      <dgm:prSet presAssocID="{B354D5E9-40EC-4558-856B-DDD780DE4685}" presName="compNode" presStyleCnt="0"/>
      <dgm:spPr/>
    </dgm:pt>
    <dgm:pt modelId="{FC97F180-804E-42BA-AAB7-09019946E297}" type="pres">
      <dgm:prSet presAssocID="{B354D5E9-40EC-4558-856B-DDD780DE4685}" presName="bgRect" presStyleLbl="bgShp" presStyleIdx="0" presStyleCnt="3"/>
      <dgm:spPr/>
    </dgm:pt>
    <dgm:pt modelId="{54EF6891-7163-4A92-811D-2BE72D0EBCD1}" type="pres">
      <dgm:prSet presAssocID="{B354D5E9-40EC-4558-856B-DDD780DE46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CC7F17F7-D7A4-41E2-AAB6-2DD02F157D8A}" type="pres">
      <dgm:prSet presAssocID="{B354D5E9-40EC-4558-856B-DDD780DE4685}" presName="spaceRect" presStyleCnt="0"/>
      <dgm:spPr/>
    </dgm:pt>
    <dgm:pt modelId="{0E77B237-F356-40F9-A2C1-4638EA2939B9}" type="pres">
      <dgm:prSet presAssocID="{B354D5E9-40EC-4558-856B-DDD780DE4685}" presName="parTx" presStyleLbl="revTx" presStyleIdx="0" presStyleCnt="3">
        <dgm:presLayoutVars>
          <dgm:chMax val="0"/>
          <dgm:chPref val="0"/>
        </dgm:presLayoutVars>
      </dgm:prSet>
      <dgm:spPr/>
    </dgm:pt>
    <dgm:pt modelId="{126D3378-D1A8-41B5-9387-FDB9EC28487B}" type="pres">
      <dgm:prSet presAssocID="{165B5919-FEB0-43A7-835F-49F36B5594E1}" presName="sibTrans" presStyleCnt="0"/>
      <dgm:spPr/>
    </dgm:pt>
    <dgm:pt modelId="{5BC81174-4B48-48C8-AE91-BF2402E9C187}" type="pres">
      <dgm:prSet presAssocID="{F768D5CF-04D7-4BFA-ADC2-2ACE32131DCC}" presName="compNode" presStyleCnt="0"/>
      <dgm:spPr/>
    </dgm:pt>
    <dgm:pt modelId="{01D57B3E-CB3C-488D-A11E-1E049943B0FC}" type="pres">
      <dgm:prSet presAssocID="{F768D5CF-04D7-4BFA-ADC2-2ACE32131DCC}" presName="bgRect" presStyleLbl="bgShp" presStyleIdx="1" presStyleCnt="3"/>
      <dgm:spPr/>
    </dgm:pt>
    <dgm:pt modelId="{090B938C-87BE-42FA-B776-B2695140D054}" type="pres">
      <dgm:prSet presAssocID="{F768D5CF-04D7-4BFA-ADC2-2ACE32131D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B1AF5CF-2FF7-4718-B136-EC94AC929910}" type="pres">
      <dgm:prSet presAssocID="{F768D5CF-04D7-4BFA-ADC2-2ACE32131DCC}" presName="spaceRect" presStyleCnt="0"/>
      <dgm:spPr/>
    </dgm:pt>
    <dgm:pt modelId="{5F28A779-460F-4AFB-AB36-0AE98CDB4AF9}" type="pres">
      <dgm:prSet presAssocID="{F768D5CF-04D7-4BFA-ADC2-2ACE32131DCC}" presName="parTx" presStyleLbl="revTx" presStyleIdx="1" presStyleCnt="3">
        <dgm:presLayoutVars>
          <dgm:chMax val="0"/>
          <dgm:chPref val="0"/>
        </dgm:presLayoutVars>
      </dgm:prSet>
      <dgm:spPr/>
    </dgm:pt>
    <dgm:pt modelId="{6F936629-0808-4BA7-90CE-E1EE8EB24320}" type="pres">
      <dgm:prSet presAssocID="{772619AB-F7D1-4E37-AA52-FFBD75A06ECA}" presName="sibTrans" presStyleCnt="0"/>
      <dgm:spPr/>
    </dgm:pt>
    <dgm:pt modelId="{6A23AFF0-A03D-4360-8C55-D6E079CDC5BE}" type="pres">
      <dgm:prSet presAssocID="{07F64599-6BD0-4865-9B19-939D974D11AF}" presName="compNode" presStyleCnt="0"/>
      <dgm:spPr/>
    </dgm:pt>
    <dgm:pt modelId="{6D654B03-D4B4-4C7A-A147-5A1BA75D599A}" type="pres">
      <dgm:prSet presAssocID="{07F64599-6BD0-4865-9B19-939D974D11AF}" presName="bgRect" presStyleLbl="bgShp" presStyleIdx="2" presStyleCnt="3"/>
      <dgm:spPr/>
    </dgm:pt>
    <dgm:pt modelId="{58235505-59A2-4342-BEC2-1B12E9A204AA}" type="pres">
      <dgm:prSet presAssocID="{07F64599-6BD0-4865-9B19-939D974D11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8DFA3655-2C11-4CC5-A40E-F2602A4E6570}" type="pres">
      <dgm:prSet presAssocID="{07F64599-6BD0-4865-9B19-939D974D11AF}" presName="spaceRect" presStyleCnt="0"/>
      <dgm:spPr/>
    </dgm:pt>
    <dgm:pt modelId="{D2C3B78F-0D83-43BC-9FB3-3984D92018D9}" type="pres">
      <dgm:prSet presAssocID="{07F64599-6BD0-4865-9B19-939D974D11AF}" presName="parTx" presStyleLbl="revTx" presStyleIdx="2" presStyleCnt="3">
        <dgm:presLayoutVars>
          <dgm:chMax val="0"/>
          <dgm:chPref val="0"/>
        </dgm:presLayoutVars>
      </dgm:prSet>
      <dgm:spPr/>
    </dgm:pt>
  </dgm:ptLst>
  <dgm:cxnLst>
    <dgm:cxn modelId="{65174C1F-390F-4046-B2C2-1DA2342A2E67}" srcId="{A63E4F86-D136-4F24-A17F-280BFB9CE3C5}" destId="{F768D5CF-04D7-4BFA-ADC2-2ACE32131DCC}" srcOrd="1" destOrd="0" parTransId="{5600AC59-3A4F-4F07-9C86-2E5E12679115}" sibTransId="{772619AB-F7D1-4E37-AA52-FFBD75A06ECA}"/>
    <dgm:cxn modelId="{724F7E2A-60B3-42CB-BDBE-EA362A4A511D}" srcId="{A63E4F86-D136-4F24-A17F-280BFB9CE3C5}" destId="{07F64599-6BD0-4865-9B19-939D974D11AF}" srcOrd="2" destOrd="0" parTransId="{48391626-7E3B-4933-AEE3-B450728968FE}" sibTransId="{368CE3B9-2158-44F7-AE2E-3A38D7BC1199}"/>
    <dgm:cxn modelId="{E11C4737-3301-42C7-85CD-8DB6CDA7C20A}" srcId="{A63E4F86-D136-4F24-A17F-280BFB9CE3C5}" destId="{B354D5E9-40EC-4558-856B-DDD780DE4685}" srcOrd="0" destOrd="0" parTransId="{AEFE71AC-2570-4BD0-A3F4-2B002A786E40}" sibTransId="{165B5919-FEB0-43A7-835F-49F36B5594E1}"/>
    <dgm:cxn modelId="{F16C0158-A334-47F6-9E9B-D089CEEAD746}" type="presOf" srcId="{B354D5E9-40EC-4558-856B-DDD780DE4685}" destId="{0E77B237-F356-40F9-A2C1-4638EA2939B9}" srcOrd="0" destOrd="0" presId="urn:microsoft.com/office/officeart/2018/2/layout/IconVerticalSolidList"/>
    <dgm:cxn modelId="{83B608BE-482A-4B64-86FD-1B0B534B4DDB}" type="presOf" srcId="{F768D5CF-04D7-4BFA-ADC2-2ACE32131DCC}" destId="{5F28A779-460F-4AFB-AB36-0AE98CDB4AF9}" srcOrd="0" destOrd="0" presId="urn:microsoft.com/office/officeart/2018/2/layout/IconVerticalSolidList"/>
    <dgm:cxn modelId="{585C70F4-5B41-41E4-BA25-408C251F12E6}" type="presOf" srcId="{07F64599-6BD0-4865-9B19-939D974D11AF}" destId="{D2C3B78F-0D83-43BC-9FB3-3984D92018D9}" srcOrd="0" destOrd="0" presId="urn:microsoft.com/office/officeart/2018/2/layout/IconVerticalSolidList"/>
    <dgm:cxn modelId="{7279AFFD-C270-4B32-99A8-70C922556D4B}" type="presOf" srcId="{A63E4F86-D136-4F24-A17F-280BFB9CE3C5}" destId="{2A6C36BC-0025-497C-824D-E7E60CD0D5A2}" srcOrd="0" destOrd="0" presId="urn:microsoft.com/office/officeart/2018/2/layout/IconVerticalSolidList"/>
    <dgm:cxn modelId="{14C7BD74-6FB1-4358-8382-277C6015E008}" type="presParOf" srcId="{2A6C36BC-0025-497C-824D-E7E60CD0D5A2}" destId="{189D20F0-D525-41CD-B573-286C4F8FF4A9}" srcOrd="0" destOrd="0" presId="urn:microsoft.com/office/officeart/2018/2/layout/IconVerticalSolidList"/>
    <dgm:cxn modelId="{C585CE95-E59B-4537-8E73-F4FA26078A02}" type="presParOf" srcId="{189D20F0-D525-41CD-B573-286C4F8FF4A9}" destId="{FC97F180-804E-42BA-AAB7-09019946E297}" srcOrd="0" destOrd="0" presId="urn:microsoft.com/office/officeart/2018/2/layout/IconVerticalSolidList"/>
    <dgm:cxn modelId="{BB36B3C7-98EE-44DA-AD54-C909FE5CB09E}" type="presParOf" srcId="{189D20F0-D525-41CD-B573-286C4F8FF4A9}" destId="{54EF6891-7163-4A92-811D-2BE72D0EBCD1}" srcOrd="1" destOrd="0" presId="urn:microsoft.com/office/officeart/2018/2/layout/IconVerticalSolidList"/>
    <dgm:cxn modelId="{429355D5-F8FB-44A8-BF43-5E8B256CAF68}" type="presParOf" srcId="{189D20F0-D525-41CD-B573-286C4F8FF4A9}" destId="{CC7F17F7-D7A4-41E2-AAB6-2DD02F157D8A}" srcOrd="2" destOrd="0" presId="urn:microsoft.com/office/officeart/2018/2/layout/IconVerticalSolidList"/>
    <dgm:cxn modelId="{E73F542C-8328-482C-9EAB-A835ECDF59CF}" type="presParOf" srcId="{189D20F0-D525-41CD-B573-286C4F8FF4A9}" destId="{0E77B237-F356-40F9-A2C1-4638EA2939B9}" srcOrd="3" destOrd="0" presId="urn:microsoft.com/office/officeart/2018/2/layout/IconVerticalSolidList"/>
    <dgm:cxn modelId="{26C85288-EC22-44A5-8E8D-426348B1643F}" type="presParOf" srcId="{2A6C36BC-0025-497C-824D-E7E60CD0D5A2}" destId="{126D3378-D1A8-41B5-9387-FDB9EC28487B}" srcOrd="1" destOrd="0" presId="urn:microsoft.com/office/officeart/2018/2/layout/IconVerticalSolidList"/>
    <dgm:cxn modelId="{BC467B49-2B25-4533-BDF4-01A460A4CA92}" type="presParOf" srcId="{2A6C36BC-0025-497C-824D-E7E60CD0D5A2}" destId="{5BC81174-4B48-48C8-AE91-BF2402E9C187}" srcOrd="2" destOrd="0" presId="urn:microsoft.com/office/officeart/2018/2/layout/IconVerticalSolidList"/>
    <dgm:cxn modelId="{10932B32-CE64-4BCE-8D9D-6680AA62D63B}" type="presParOf" srcId="{5BC81174-4B48-48C8-AE91-BF2402E9C187}" destId="{01D57B3E-CB3C-488D-A11E-1E049943B0FC}" srcOrd="0" destOrd="0" presId="urn:microsoft.com/office/officeart/2018/2/layout/IconVerticalSolidList"/>
    <dgm:cxn modelId="{71D0BE64-E255-474C-80FE-68EE0709D5FB}" type="presParOf" srcId="{5BC81174-4B48-48C8-AE91-BF2402E9C187}" destId="{090B938C-87BE-42FA-B776-B2695140D054}" srcOrd="1" destOrd="0" presId="urn:microsoft.com/office/officeart/2018/2/layout/IconVerticalSolidList"/>
    <dgm:cxn modelId="{110737CD-84A0-4A05-BD38-A092704FB6A5}" type="presParOf" srcId="{5BC81174-4B48-48C8-AE91-BF2402E9C187}" destId="{EB1AF5CF-2FF7-4718-B136-EC94AC929910}" srcOrd="2" destOrd="0" presId="urn:microsoft.com/office/officeart/2018/2/layout/IconVerticalSolidList"/>
    <dgm:cxn modelId="{49EB70A4-4E42-4147-A055-C7E9233D4BB6}" type="presParOf" srcId="{5BC81174-4B48-48C8-AE91-BF2402E9C187}" destId="{5F28A779-460F-4AFB-AB36-0AE98CDB4AF9}" srcOrd="3" destOrd="0" presId="urn:microsoft.com/office/officeart/2018/2/layout/IconVerticalSolidList"/>
    <dgm:cxn modelId="{5E6DE4BA-90A1-48C6-802E-5A8BF98B235A}" type="presParOf" srcId="{2A6C36BC-0025-497C-824D-E7E60CD0D5A2}" destId="{6F936629-0808-4BA7-90CE-E1EE8EB24320}" srcOrd="3" destOrd="0" presId="urn:microsoft.com/office/officeart/2018/2/layout/IconVerticalSolidList"/>
    <dgm:cxn modelId="{FC7C11AE-CC72-4A22-A3A7-21D7DD190D95}" type="presParOf" srcId="{2A6C36BC-0025-497C-824D-E7E60CD0D5A2}" destId="{6A23AFF0-A03D-4360-8C55-D6E079CDC5BE}" srcOrd="4" destOrd="0" presId="urn:microsoft.com/office/officeart/2018/2/layout/IconVerticalSolidList"/>
    <dgm:cxn modelId="{17AE1C25-108C-4AE5-AF83-A691A268963C}" type="presParOf" srcId="{6A23AFF0-A03D-4360-8C55-D6E079CDC5BE}" destId="{6D654B03-D4B4-4C7A-A147-5A1BA75D599A}" srcOrd="0" destOrd="0" presId="urn:microsoft.com/office/officeart/2018/2/layout/IconVerticalSolidList"/>
    <dgm:cxn modelId="{D68473D4-875F-46EA-85BD-07868F12DD6F}" type="presParOf" srcId="{6A23AFF0-A03D-4360-8C55-D6E079CDC5BE}" destId="{58235505-59A2-4342-BEC2-1B12E9A204AA}" srcOrd="1" destOrd="0" presId="urn:microsoft.com/office/officeart/2018/2/layout/IconVerticalSolidList"/>
    <dgm:cxn modelId="{99DF9B5C-5515-4885-AAEA-22BC2B231D84}" type="presParOf" srcId="{6A23AFF0-A03D-4360-8C55-D6E079CDC5BE}" destId="{8DFA3655-2C11-4CC5-A40E-F2602A4E6570}" srcOrd="2" destOrd="0" presId="urn:microsoft.com/office/officeart/2018/2/layout/IconVerticalSolidList"/>
    <dgm:cxn modelId="{A799F5C6-5966-47BF-95C4-90CC44BF5826}" type="presParOf" srcId="{6A23AFF0-A03D-4360-8C55-D6E079CDC5BE}" destId="{D2C3B78F-0D83-43BC-9FB3-3984D92018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9804DD-A994-4150-95DE-C2568817534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7313827-1DE6-4F60-A2E3-64F489DDD02A}">
      <dgm:prSet/>
      <dgm:spPr/>
      <dgm:t>
        <a:bodyPr/>
        <a:lstStyle/>
        <a:p>
          <a:pPr algn="just"/>
          <a:r>
            <a:rPr lang="en-US" dirty="0"/>
            <a:t>Stock price prediction is an attractive area where we gain more profits to develop the business. </a:t>
          </a:r>
        </a:p>
      </dgm:t>
    </dgm:pt>
    <dgm:pt modelId="{2F765A96-0DBF-49CC-B4FC-53738E4CFFEB}" type="parTrans" cxnId="{19A9E0A5-1D00-4E2B-A99A-7715A5417F7B}">
      <dgm:prSet/>
      <dgm:spPr/>
      <dgm:t>
        <a:bodyPr/>
        <a:lstStyle/>
        <a:p>
          <a:endParaRPr lang="en-US"/>
        </a:p>
      </dgm:t>
    </dgm:pt>
    <dgm:pt modelId="{C8BB0506-B70A-4797-8A61-BAE70AF2D210}" type="sibTrans" cxnId="{19A9E0A5-1D00-4E2B-A99A-7715A5417F7B}">
      <dgm:prSet/>
      <dgm:spPr/>
      <dgm:t>
        <a:bodyPr/>
        <a:lstStyle/>
        <a:p>
          <a:endParaRPr lang="en-US"/>
        </a:p>
      </dgm:t>
    </dgm:pt>
    <dgm:pt modelId="{1871B8E2-6FA3-44E9-9490-41E66D909AA1}">
      <dgm:prSet/>
      <dgm:spPr/>
      <dgm:t>
        <a:bodyPr/>
        <a:lstStyle/>
        <a:p>
          <a:pPr algn="just"/>
          <a:r>
            <a:rPr lang="en-US" dirty="0"/>
            <a:t>With a successful model for stock prediction, we can gain insight about market behavior over time. </a:t>
          </a:r>
        </a:p>
      </dgm:t>
    </dgm:pt>
    <dgm:pt modelId="{FF58145D-24EC-4855-8EEC-7BD8278405ED}" type="parTrans" cxnId="{CDC0E98C-46E0-4A25-B684-7BE54FFD2958}">
      <dgm:prSet/>
      <dgm:spPr/>
      <dgm:t>
        <a:bodyPr/>
        <a:lstStyle/>
        <a:p>
          <a:endParaRPr lang="en-US"/>
        </a:p>
      </dgm:t>
    </dgm:pt>
    <dgm:pt modelId="{DEED10CE-4E9B-420A-830E-B4183E40682B}" type="sibTrans" cxnId="{CDC0E98C-46E0-4A25-B684-7BE54FFD2958}">
      <dgm:prSet/>
      <dgm:spPr/>
      <dgm:t>
        <a:bodyPr/>
        <a:lstStyle/>
        <a:p>
          <a:endParaRPr lang="en-US"/>
        </a:p>
      </dgm:t>
    </dgm:pt>
    <dgm:pt modelId="{3C156C52-4D3A-44F1-897C-7A56D3807E8D}">
      <dgm:prSet/>
      <dgm:spPr/>
      <dgm:t>
        <a:bodyPr/>
        <a:lstStyle/>
        <a:p>
          <a:pPr algn="just"/>
          <a:r>
            <a:rPr lang="en-US" dirty="0"/>
            <a:t>Machine learning technique will be an efficient method to solve the problem of predicting stock movements</a:t>
          </a:r>
        </a:p>
      </dgm:t>
    </dgm:pt>
    <dgm:pt modelId="{4239EDCA-2A04-4BF9-9969-C0D7AE6E8396}" type="parTrans" cxnId="{64B1D142-9B92-47CA-B2A8-E13684262C5A}">
      <dgm:prSet/>
      <dgm:spPr/>
      <dgm:t>
        <a:bodyPr/>
        <a:lstStyle/>
        <a:p>
          <a:endParaRPr lang="en-US"/>
        </a:p>
      </dgm:t>
    </dgm:pt>
    <dgm:pt modelId="{00C05AD0-FF28-44A7-B537-5D1D4FC5EDF1}" type="sibTrans" cxnId="{64B1D142-9B92-47CA-B2A8-E13684262C5A}">
      <dgm:prSet/>
      <dgm:spPr/>
      <dgm:t>
        <a:bodyPr/>
        <a:lstStyle/>
        <a:p>
          <a:endParaRPr lang="en-US"/>
        </a:p>
      </dgm:t>
    </dgm:pt>
    <dgm:pt modelId="{B250E005-3849-4A12-A76E-9480A514FB3B}" type="pres">
      <dgm:prSet presAssocID="{409804DD-A994-4150-95DE-C2568817534D}" presName="root" presStyleCnt="0">
        <dgm:presLayoutVars>
          <dgm:dir/>
          <dgm:resizeHandles val="exact"/>
        </dgm:presLayoutVars>
      </dgm:prSet>
      <dgm:spPr/>
    </dgm:pt>
    <dgm:pt modelId="{FF4C6F78-7140-4086-AF57-3A3BF6338E8B}" type="pres">
      <dgm:prSet presAssocID="{67313827-1DE6-4F60-A2E3-64F489DDD02A}" presName="compNode" presStyleCnt="0"/>
      <dgm:spPr/>
    </dgm:pt>
    <dgm:pt modelId="{F05EBD29-CDE4-47AE-A23F-3B5B0C11595F}" type="pres">
      <dgm:prSet presAssocID="{67313827-1DE6-4F60-A2E3-64F489DDD02A}" presName="bgRect" presStyleLbl="bgShp" presStyleIdx="0" presStyleCnt="3"/>
      <dgm:spPr/>
    </dgm:pt>
    <dgm:pt modelId="{51C5A60F-62E4-4450-904F-A6D25CEA5F12}" type="pres">
      <dgm:prSet presAssocID="{67313827-1DE6-4F60-A2E3-64F489DDD0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87A82BA9-8F5E-477E-B4CB-6D8D42093FEF}" type="pres">
      <dgm:prSet presAssocID="{67313827-1DE6-4F60-A2E3-64F489DDD02A}" presName="spaceRect" presStyleCnt="0"/>
      <dgm:spPr/>
    </dgm:pt>
    <dgm:pt modelId="{ABF3CAA9-E238-4471-B4F3-48FD279FC345}" type="pres">
      <dgm:prSet presAssocID="{67313827-1DE6-4F60-A2E3-64F489DDD02A}" presName="parTx" presStyleLbl="revTx" presStyleIdx="0" presStyleCnt="3">
        <dgm:presLayoutVars>
          <dgm:chMax val="0"/>
          <dgm:chPref val="0"/>
        </dgm:presLayoutVars>
      </dgm:prSet>
      <dgm:spPr/>
    </dgm:pt>
    <dgm:pt modelId="{8923253D-F67B-4288-A17D-D8B28FDF1987}" type="pres">
      <dgm:prSet presAssocID="{C8BB0506-B70A-4797-8A61-BAE70AF2D210}" presName="sibTrans" presStyleCnt="0"/>
      <dgm:spPr/>
    </dgm:pt>
    <dgm:pt modelId="{ADA7ACBA-0610-4CD6-9DCD-3655D966F172}" type="pres">
      <dgm:prSet presAssocID="{1871B8E2-6FA3-44E9-9490-41E66D909AA1}" presName="compNode" presStyleCnt="0"/>
      <dgm:spPr/>
    </dgm:pt>
    <dgm:pt modelId="{2492E753-7AEE-4F81-943A-D2307096789C}" type="pres">
      <dgm:prSet presAssocID="{1871B8E2-6FA3-44E9-9490-41E66D909AA1}" presName="bgRect" presStyleLbl="bgShp" presStyleIdx="1" presStyleCnt="3"/>
      <dgm:spPr/>
    </dgm:pt>
    <dgm:pt modelId="{864AC1AB-51EC-4DA8-A0F5-E95CA43CDC55}" type="pres">
      <dgm:prSet presAssocID="{1871B8E2-6FA3-44E9-9490-41E66D909A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C7664BDA-2BE1-488C-939C-47865B121E91}" type="pres">
      <dgm:prSet presAssocID="{1871B8E2-6FA3-44E9-9490-41E66D909AA1}" presName="spaceRect" presStyleCnt="0"/>
      <dgm:spPr/>
    </dgm:pt>
    <dgm:pt modelId="{9DE22491-2986-4374-AAF3-51DDCF61B11F}" type="pres">
      <dgm:prSet presAssocID="{1871B8E2-6FA3-44E9-9490-41E66D909AA1}" presName="parTx" presStyleLbl="revTx" presStyleIdx="1" presStyleCnt="3">
        <dgm:presLayoutVars>
          <dgm:chMax val="0"/>
          <dgm:chPref val="0"/>
        </dgm:presLayoutVars>
      </dgm:prSet>
      <dgm:spPr/>
    </dgm:pt>
    <dgm:pt modelId="{23DA8DFB-BF64-4863-A5F1-621B1639E3FB}" type="pres">
      <dgm:prSet presAssocID="{DEED10CE-4E9B-420A-830E-B4183E40682B}" presName="sibTrans" presStyleCnt="0"/>
      <dgm:spPr/>
    </dgm:pt>
    <dgm:pt modelId="{B2918CEF-2E41-469D-97AA-006659B34519}" type="pres">
      <dgm:prSet presAssocID="{3C156C52-4D3A-44F1-897C-7A56D3807E8D}" presName="compNode" presStyleCnt="0"/>
      <dgm:spPr/>
    </dgm:pt>
    <dgm:pt modelId="{D389EAB0-2199-43CD-968D-F2DCB11A5A0F}" type="pres">
      <dgm:prSet presAssocID="{3C156C52-4D3A-44F1-897C-7A56D3807E8D}" presName="bgRect" presStyleLbl="bgShp" presStyleIdx="2" presStyleCnt="3"/>
      <dgm:spPr/>
    </dgm:pt>
    <dgm:pt modelId="{4D94BCFE-C714-46E0-A854-717E128F8654}" type="pres">
      <dgm:prSet presAssocID="{3C156C52-4D3A-44F1-897C-7A56D3807E8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49127ED-70A3-4681-8DF4-69B1C079933E}" type="pres">
      <dgm:prSet presAssocID="{3C156C52-4D3A-44F1-897C-7A56D3807E8D}" presName="spaceRect" presStyleCnt="0"/>
      <dgm:spPr/>
    </dgm:pt>
    <dgm:pt modelId="{36EAD090-31E2-4C29-A76A-5F486872E622}" type="pres">
      <dgm:prSet presAssocID="{3C156C52-4D3A-44F1-897C-7A56D3807E8D}" presName="parTx" presStyleLbl="revTx" presStyleIdx="2" presStyleCnt="3">
        <dgm:presLayoutVars>
          <dgm:chMax val="0"/>
          <dgm:chPref val="0"/>
        </dgm:presLayoutVars>
      </dgm:prSet>
      <dgm:spPr/>
    </dgm:pt>
  </dgm:ptLst>
  <dgm:cxnLst>
    <dgm:cxn modelId="{42168B06-6643-41D8-98C3-580987DA65C2}" type="presOf" srcId="{409804DD-A994-4150-95DE-C2568817534D}" destId="{B250E005-3849-4A12-A76E-9480A514FB3B}" srcOrd="0" destOrd="0" presId="urn:microsoft.com/office/officeart/2018/2/layout/IconVerticalSolidList"/>
    <dgm:cxn modelId="{341A401C-A995-4875-B3EE-B8ACC29F6B0D}" type="presOf" srcId="{3C156C52-4D3A-44F1-897C-7A56D3807E8D}" destId="{36EAD090-31E2-4C29-A76A-5F486872E622}" srcOrd="0" destOrd="0" presId="urn:microsoft.com/office/officeart/2018/2/layout/IconVerticalSolidList"/>
    <dgm:cxn modelId="{64B1D142-9B92-47CA-B2A8-E13684262C5A}" srcId="{409804DD-A994-4150-95DE-C2568817534D}" destId="{3C156C52-4D3A-44F1-897C-7A56D3807E8D}" srcOrd="2" destOrd="0" parTransId="{4239EDCA-2A04-4BF9-9969-C0D7AE6E8396}" sibTransId="{00C05AD0-FF28-44A7-B537-5D1D4FC5EDF1}"/>
    <dgm:cxn modelId="{CDC0E98C-46E0-4A25-B684-7BE54FFD2958}" srcId="{409804DD-A994-4150-95DE-C2568817534D}" destId="{1871B8E2-6FA3-44E9-9490-41E66D909AA1}" srcOrd="1" destOrd="0" parTransId="{FF58145D-24EC-4855-8EEC-7BD8278405ED}" sibTransId="{DEED10CE-4E9B-420A-830E-B4183E40682B}"/>
    <dgm:cxn modelId="{19A9E0A5-1D00-4E2B-A99A-7715A5417F7B}" srcId="{409804DD-A994-4150-95DE-C2568817534D}" destId="{67313827-1DE6-4F60-A2E3-64F489DDD02A}" srcOrd="0" destOrd="0" parTransId="{2F765A96-0DBF-49CC-B4FC-53738E4CFFEB}" sibTransId="{C8BB0506-B70A-4797-8A61-BAE70AF2D210}"/>
    <dgm:cxn modelId="{88254FBC-4B59-4C4D-B337-1DEC5DC3ADC2}" type="presOf" srcId="{67313827-1DE6-4F60-A2E3-64F489DDD02A}" destId="{ABF3CAA9-E238-4471-B4F3-48FD279FC345}" srcOrd="0" destOrd="0" presId="urn:microsoft.com/office/officeart/2018/2/layout/IconVerticalSolidList"/>
    <dgm:cxn modelId="{BC753CD6-F019-44CD-B8D9-8A83D0803FF8}" type="presOf" srcId="{1871B8E2-6FA3-44E9-9490-41E66D909AA1}" destId="{9DE22491-2986-4374-AAF3-51DDCF61B11F}" srcOrd="0" destOrd="0" presId="urn:microsoft.com/office/officeart/2018/2/layout/IconVerticalSolidList"/>
    <dgm:cxn modelId="{533D66FB-2F09-4736-BA36-6DB56E6BE2FC}" type="presParOf" srcId="{B250E005-3849-4A12-A76E-9480A514FB3B}" destId="{FF4C6F78-7140-4086-AF57-3A3BF6338E8B}" srcOrd="0" destOrd="0" presId="urn:microsoft.com/office/officeart/2018/2/layout/IconVerticalSolidList"/>
    <dgm:cxn modelId="{EA37E151-DEF1-4CEA-8494-F726684A9257}" type="presParOf" srcId="{FF4C6F78-7140-4086-AF57-3A3BF6338E8B}" destId="{F05EBD29-CDE4-47AE-A23F-3B5B0C11595F}" srcOrd="0" destOrd="0" presId="urn:microsoft.com/office/officeart/2018/2/layout/IconVerticalSolidList"/>
    <dgm:cxn modelId="{0A462D23-B661-473F-96E2-3ABEAE59A123}" type="presParOf" srcId="{FF4C6F78-7140-4086-AF57-3A3BF6338E8B}" destId="{51C5A60F-62E4-4450-904F-A6D25CEA5F12}" srcOrd="1" destOrd="0" presId="urn:microsoft.com/office/officeart/2018/2/layout/IconVerticalSolidList"/>
    <dgm:cxn modelId="{40656976-446A-4D5E-AE93-2DE220DB1DA4}" type="presParOf" srcId="{FF4C6F78-7140-4086-AF57-3A3BF6338E8B}" destId="{87A82BA9-8F5E-477E-B4CB-6D8D42093FEF}" srcOrd="2" destOrd="0" presId="urn:microsoft.com/office/officeart/2018/2/layout/IconVerticalSolidList"/>
    <dgm:cxn modelId="{D78CFEA2-0ABD-471B-83AA-5630BDA00B2E}" type="presParOf" srcId="{FF4C6F78-7140-4086-AF57-3A3BF6338E8B}" destId="{ABF3CAA9-E238-4471-B4F3-48FD279FC345}" srcOrd="3" destOrd="0" presId="urn:microsoft.com/office/officeart/2018/2/layout/IconVerticalSolidList"/>
    <dgm:cxn modelId="{B0BC320B-3AFE-49AC-82A0-D698C0D3085C}" type="presParOf" srcId="{B250E005-3849-4A12-A76E-9480A514FB3B}" destId="{8923253D-F67B-4288-A17D-D8B28FDF1987}" srcOrd="1" destOrd="0" presId="urn:microsoft.com/office/officeart/2018/2/layout/IconVerticalSolidList"/>
    <dgm:cxn modelId="{06D93CB9-4A64-4778-A92B-783CECF20F4A}" type="presParOf" srcId="{B250E005-3849-4A12-A76E-9480A514FB3B}" destId="{ADA7ACBA-0610-4CD6-9DCD-3655D966F172}" srcOrd="2" destOrd="0" presId="urn:microsoft.com/office/officeart/2018/2/layout/IconVerticalSolidList"/>
    <dgm:cxn modelId="{7D7A9E49-53E4-418F-83B6-B9A6A10CFFEA}" type="presParOf" srcId="{ADA7ACBA-0610-4CD6-9DCD-3655D966F172}" destId="{2492E753-7AEE-4F81-943A-D2307096789C}" srcOrd="0" destOrd="0" presId="urn:microsoft.com/office/officeart/2018/2/layout/IconVerticalSolidList"/>
    <dgm:cxn modelId="{3A7B36F6-E0D0-4243-AD2E-A7D35C173DB9}" type="presParOf" srcId="{ADA7ACBA-0610-4CD6-9DCD-3655D966F172}" destId="{864AC1AB-51EC-4DA8-A0F5-E95CA43CDC55}" srcOrd="1" destOrd="0" presId="urn:microsoft.com/office/officeart/2018/2/layout/IconVerticalSolidList"/>
    <dgm:cxn modelId="{A1B9BE31-8E98-4669-953C-AACEC63A36D2}" type="presParOf" srcId="{ADA7ACBA-0610-4CD6-9DCD-3655D966F172}" destId="{C7664BDA-2BE1-488C-939C-47865B121E91}" srcOrd="2" destOrd="0" presId="urn:microsoft.com/office/officeart/2018/2/layout/IconVerticalSolidList"/>
    <dgm:cxn modelId="{C8A5C7A4-CF72-4B1D-B649-A194A17A55FE}" type="presParOf" srcId="{ADA7ACBA-0610-4CD6-9DCD-3655D966F172}" destId="{9DE22491-2986-4374-AAF3-51DDCF61B11F}" srcOrd="3" destOrd="0" presId="urn:microsoft.com/office/officeart/2018/2/layout/IconVerticalSolidList"/>
    <dgm:cxn modelId="{F8A42767-83DE-4E4D-B5B1-8ADDA69E335E}" type="presParOf" srcId="{B250E005-3849-4A12-A76E-9480A514FB3B}" destId="{23DA8DFB-BF64-4863-A5F1-621B1639E3FB}" srcOrd="3" destOrd="0" presId="urn:microsoft.com/office/officeart/2018/2/layout/IconVerticalSolidList"/>
    <dgm:cxn modelId="{DD2DBB86-F576-444A-A63D-B70311F4D343}" type="presParOf" srcId="{B250E005-3849-4A12-A76E-9480A514FB3B}" destId="{B2918CEF-2E41-469D-97AA-006659B34519}" srcOrd="4" destOrd="0" presId="urn:microsoft.com/office/officeart/2018/2/layout/IconVerticalSolidList"/>
    <dgm:cxn modelId="{778E9CAC-8098-499E-862D-FE2176C4AF89}" type="presParOf" srcId="{B2918CEF-2E41-469D-97AA-006659B34519}" destId="{D389EAB0-2199-43CD-968D-F2DCB11A5A0F}" srcOrd="0" destOrd="0" presId="urn:microsoft.com/office/officeart/2018/2/layout/IconVerticalSolidList"/>
    <dgm:cxn modelId="{AB71D271-96BC-4AF1-87DB-A08DA67C0864}" type="presParOf" srcId="{B2918CEF-2E41-469D-97AA-006659B34519}" destId="{4D94BCFE-C714-46E0-A854-717E128F8654}" srcOrd="1" destOrd="0" presId="urn:microsoft.com/office/officeart/2018/2/layout/IconVerticalSolidList"/>
    <dgm:cxn modelId="{643C6014-6546-48B0-B9A9-B83A31A8ACFB}" type="presParOf" srcId="{B2918CEF-2E41-469D-97AA-006659B34519}" destId="{C49127ED-70A3-4681-8DF4-69B1C079933E}" srcOrd="2" destOrd="0" presId="urn:microsoft.com/office/officeart/2018/2/layout/IconVerticalSolidList"/>
    <dgm:cxn modelId="{07B7FD14-FCC4-462D-B2B6-C78E46EA0F97}" type="presParOf" srcId="{B2918CEF-2E41-469D-97AA-006659B34519}" destId="{36EAD090-31E2-4C29-A76A-5F486872E6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0C5ABD-DF71-461B-86E3-709B0B89DD6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F0F969-D533-434D-82DD-9B13585E295F}">
      <dgm:prSet/>
      <dgm:spPr/>
      <dgm:t>
        <a:bodyPr/>
        <a:lstStyle/>
        <a:p>
          <a:pPr>
            <a:lnSpc>
              <a:spcPct val="100000"/>
            </a:lnSpc>
          </a:pPr>
          <a:r>
            <a:rPr lang="en-US" dirty="0"/>
            <a:t>Identify problem</a:t>
          </a:r>
        </a:p>
      </dgm:t>
    </dgm:pt>
    <dgm:pt modelId="{068411A0-0AB2-4599-AC86-EEF55C5C9E2F}" type="parTrans" cxnId="{5877A4BF-A26C-4964-803E-A4EB2D932343}">
      <dgm:prSet/>
      <dgm:spPr/>
      <dgm:t>
        <a:bodyPr/>
        <a:lstStyle/>
        <a:p>
          <a:endParaRPr lang="en-US"/>
        </a:p>
      </dgm:t>
    </dgm:pt>
    <dgm:pt modelId="{FF746385-8DB1-40EC-99F4-582DD1BE52FE}" type="sibTrans" cxnId="{5877A4BF-A26C-4964-803E-A4EB2D932343}">
      <dgm:prSet phldrT="01" phldr="0"/>
      <dgm:spPr/>
      <dgm:t>
        <a:bodyPr/>
        <a:lstStyle/>
        <a:p>
          <a:endParaRPr lang="en-US"/>
        </a:p>
      </dgm:t>
    </dgm:pt>
    <dgm:pt modelId="{7BD79BD6-530E-4B8B-8509-54A2B6F74F17}">
      <dgm:prSet/>
      <dgm:spPr/>
      <dgm:t>
        <a:bodyPr/>
        <a:lstStyle/>
        <a:p>
          <a:pPr>
            <a:lnSpc>
              <a:spcPct val="100000"/>
            </a:lnSpc>
          </a:pPr>
          <a:r>
            <a:rPr lang="en-US" dirty="0"/>
            <a:t>Literature survey</a:t>
          </a:r>
        </a:p>
      </dgm:t>
    </dgm:pt>
    <dgm:pt modelId="{8BAA4EAC-3834-4F82-A132-01ADA3AE2B83}" type="parTrans" cxnId="{6FD7A7A7-9F4B-4617-9069-F57C50B08297}">
      <dgm:prSet/>
      <dgm:spPr/>
      <dgm:t>
        <a:bodyPr/>
        <a:lstStyle/>
        <a:p>
          <a:endParaRPr lang="en-US"/>
        </a:p>
      </dgm:t>
    </dgm:pt>
    <dgm:pt modelId="{2996B367-353B-4F51-8A16-FE3CF8A4417B}" type="sibTrans" cxnId="{6FD7A7A7-9F4B-4617-9069-F57C50B08297}">
      <dgm:prSet phldrT="02" phldr="0"/>
      <dgm:spPr/>
      <dgm:t>
        <a:bodyPr/>
        <a:lstStyle/>
        <a:p>
          <a:endParaRPr lang="en-US"/>
        </a:p>
      </dgm:t>
    </dgm:pt>
    <dgm:pt modelId="{0581EC65-8FF9-4CDE-8CAA-8CA75389F765}">
      <dgm:prSet/>
      <dgm:spPr/>
      <dgm:t>
        <a:bodyPr/>
        <a:lstStyle/>
        <a:p>
          <a:pPr>
            <a:lnSpc>
              <a:spcPct val="100000"/>
            </a:lnSpc>
          </a:pPr>
          <a:r>
            <a:rPr lang="en-US" dirty="0"/>
            <a:t>Objective</a:t>
          </a:r>
        </a:p>
      </dgm:t>
    </dgm:pt>
    <dgm:pt modelId="{ED2DFAE4-1A04-4EF6-B333-AFA6A43186B9}" type="parTrans" cxnId="{B231046A-4304-4F3F-9BF1-DA3795FF40FA}">
      <dgm:prSet/>
      <dgm:spPr/>
      <dgm:t>
        <a:bodyPr/>
        <a:lstStyle/>
        <a:p>
          <a:endParaRPr lang="en-US"/>
        </a:p>
      </dgm:t>
    </dgm:pt>
    <dgm:pt modelId="{36FD277C-E6DF-443C-AF2F-85B200343877}" type="sibTrans" cxnId="{B231046A-4304-4F3F-9BF1-DA3795FF40FA}">
      <dgm:prSet phldrT="03" phldr="0"/>
      <dgm:spPr/>
      <dgm:t>
        <a:bodyPr/>
        <a:lstStyle/>
        <a:p>
          <a:endParaRPr lang="en-US"/>
        </a:p>
      </dgm:t>
    </dgm:pt>
    <dgm:pt modelId="{8F47BD40-75F6-4822-8DD3-FD24441A1FDE}">
      <dgm:prSet/>
      <dgm:spPr/>
      <dgm:t>
        <a:bodyPr/>
        <a:lstStyle/>
        <a:p>
          <a:pPr>
            <a:lnSpc>
              <a:spcPct val="100000"/>
            </a:lnSpc>
          </a:pPr>
          <a:r>
            <a:rPr lang="en-US" dirty="0"/>
            <a:t>Data set</a:t>
          </a:r>
        </a:p>
      </dgm:t>
    </dgm:pt>
    <dgm:pt modelId="{D42CA5FC-3E19-45D2-B99C-83B2A868D8D0}" type="parTrans" cxnId="{8C538CDA-E31F-4298-B2E3-E004F0DB9B65}">
      <dgm:prSet/>
      <dgm:spPr/>
      <dgm:t>
        <a:bodyPr/>
        <a:lstStyle/>
        <a:p>
          <a:endParaRPr lang="en-US"/>
        </a:p>
      </dgm:t>
    </dgm:pt>
    <dgm:pt modelId="{94A9A143-16D8-44EA-B07B-6B34767C1A4F}" type="sibTrans" cxnId="{8C538CDA-E31F-4298-B2E3-E004F0DB9B65}">
      <dgm:prSet phldrT="04" phldr="0"/>
      <dgm:spPr/>
      <dgm:t>
        <a:bodyPr/>
        <a:lstStyle/>
        <a:p>
          <a:endParaRPr lang="en-US"/>
        </a:p>
      </dgm:t>
    </dgm:pt>
    <dgm:pt modelId="{82BF09EC-F6F9-4486-8195-5C7815DE8C4F}">
      <dgm:prSet/>
      <dgm:spPr/>
      <dgm:t>
        <a:bodyPr/>
        <a:lstStyle/>
        <a:p>
          <a:pPr>
            <a:lnSpc>
              <a:spcPct val="100000"/>
            </a:lnSpc>
          </a:pPr>
          <a:r>
            <a:rPr lang="en-US" dirty="0"/>
            <a:t>Design</a:t>
          </a:r>
        </a:p>
      </dgm:t>
    </dgm:pt>
    <dgm:pt modelId="{39CEF5A9-21BA-4832-A62E-2ECB80D00D32}" type="parTrans" cxnId="{DDEE7C5C-E189-4A0F-B3D2-432B32FD88FB}">
      <dgm:prSet/>
      <dgm:spPr/>
      <dgm:t>
        <a:bodyPr/>
        <a:lstStyle/>
        <a:p>
          <a:endParaRPr lang="en-US"/>
        </a:p>
      </dgm:t>
    </dgm:pt>
    <dgm:pt modelId="{06FA5194-1DDE-4353-B78C-3DB2E7EA9E90}" type="sibTrans" cxnId="{DDEE7C5C-E189-4A0F-B3D2-432B32FD88FB}">
      <dgm:prSet phldrT="05" phldr="0"/>
      <dgm:spPr/>
      <dgm:t>
        <a:bodyPr/>
        <a:lstStyle/>
        <a:p>
          <a:endParaRPr lang="en-US"/>
        </a:p>
      </dgm:t>
    </dgm:pt>
    <dgm:pt modelId="{42CF6692-1AE2-4F9E-864E-9B92D08C63B4}">
      <dgm:prSet/>
      <dgm:spPr/>
      <dgm:t>
        <a:bodyPr/>
        <a:lstStyle/>
        <a:p>
          <a:pPr>
            <a:lnSpc>
              <a:spcPct val="100000"/>
            </a:lnSpc>
          </a:pPr>
          <a:r>
            <a:rPr lang="en-US" dirty="0"/>
            <a:t>Implementation</a:t>
          </a:r>
        </a:p>
      </dgm:t>
    </dgm:pt>
    <dgm:pt modelId="{83BEC658-ABDF-42BF-A527-21F1E0EC716C}" type="parTrans" cxnId="{DFC7910B-3B7A-4D14-8477-21ED18520655}">
      <dgm:prSet/>
      <dgm:spPr/>
      <dgm:t>
        <a:bodyPr/>
        <a:lstStyle/>
        <a:p>
          <a:endParaRPr lang="en-US"/>
        </a:p>
      </dgm:t>
    </dgm:pt>
    <dgm:pt modelId="{1921B041-DF66-48A1-9E14-4355993DF131}" type="sibTrans" cxnId="{DFC7910B-3B7A-4D14-8477-21ED18520655}">
      <dgm:prSet phldrT="06" phldr="0"/>
      <dgm:spPr/>
      <dgm:t>
        <a:bodyPr/>
        <a:lstStyle/>
        <a:p>
          <a:endParaRPr lang="en-US"/>
        </a:p>
      </dgm:t>
    </dgm:pt>
    <dgm:pt modelId="{DED22BFA-BFE8-440C-A982-1DAB3C563CD2}">
      <dgm:prSet/>
      <dgm:spPr/>
      <dgm:t>
        <a:bodyPr/>
        <a:lstStyle/>
        <a:p>
          <a:pPr>
            <a:lnSpc>
              <a:spcPct val="100000"/>
            </a:lnSpc>
          </a:pPr>
          <a:r>
            <a:rPr lang="en-US" dirty="0"/>
            <a:t>Results </a:t>
          </a:r>
        </a:p>
      </dgm:t>
    </dgm:pt>
    <dgm:pt modelId="{2C34A1AE-25BA-49C4-801D-F8772E1329CE}" type="parTrans" cxnId="{EFF82373-A541-48A8-86E4-7ED416DE0180}">
      <dgm:prSet/>
      <dgm:spPr/>
      <dgm:t>
        <a:bodyPr/>
        <a:lstStyle/>
        <a:p>
          <a:endParaRPr lang="en-IN"/>
        </a:p>
      </dgm:t>
    </dgm:pt>
    <dgm:pt modelId="{39520C1B-1181-4BD7-B091-7BDDB57020A7}" type="sibTrans" cxnId="{EFF82373-A541-48A8-86E4-7ED416DE0180}">
      <dgm:prSet/>
      <dgm:spPr/>
      <dgm:t>
        <a:bodyPr/>
        <a:lstStyle/>
        <a:p>
          <a:endParaRPr lang="en-IN"/>
        </a:p>
      </dgm:t>
    </dgm:pt>
    <dgm:pt modelId="{0849DA40-0A41-4566-9FE2-77189D0B3237}">
      <dgm:prSet/>
      <dgm:spPr/>
      <dgm:t>
        <a:bodyPr/>
        <a:lstStyle/>
        <a:p>
          <a:pPr>
            <a:lnSpc>
              <a:spcPct val="100000"/>
            </a:lnSpc>
          </a:pPr>
          <a:r>
            <a:rPr lang="en-US" dirty="0"/>
            <a:t>Conclusion </a:t>
          </a:r>
        </a:p>
      </dgm:t>
    </dgm:pt>
    <dgm:pt modelId="{FD52E2B7-CCD7-4F9D-BBA3-C3AF88D93F81}" type="parTrans" cxnId="{7C8C7054-7B4D-4226-82A5-0CA495F7D7F5}">
      <dgm:prSet/>
      <dgm:spPr/>
      <dgm:t>
        <a:bodyPr/>
        <a:lstStyle/>
        <a:p>
          <a:endParaRPr lang="en-IN"/>
        </a:p>
      </dgm:t>
    </dgm:pt>
    <dgm:pt modelId="{1B329885-F8C6-4BA6-B598-25A0C031F08B}" type="sibTrans" cxnId="{7C8C7054-7B4D-4226-82A5-0CA495F7D7F5}">
      <dgm:prSet/>
      <dgm:spPr/>
      <dgm:t>
        <a:bodyPr/>
        <a:lstStyle/>
        <a:p>
          <a:endParaRPr lang="en-IN"/>
        </a:p>
      </dgm:t>
    </dgm:pt>
    <dgm:pt modelId="{812A3D97-5F01-4E9F-90E7-6EE66A75733F}" type="pres">
      <dgm:prSet presAssocID="{BC0C5ABD-DF71-461B-86E3-709B0B89DD60}" presName="root" presStyleCnt="0">
        <dgm:presLayoutVars>
          <dgm:dir/>
          <dgm:resizeHandles val="exact"/>
        </dgm:presLayoutVars>
      </dgm:prSet>
      <dgm:spPr/>
    </dgm:pt>
    <dgm:pt modelId="{A902A3E7-42FA-4FD6-B82C-E09E4EF1B1E5}" type="pres">
      <dgm:prSet presAssocID="{90F0F969-D533-434D-82DD-9B13585E295F}" presName="compNode" presStyleCnt="0"/>
      <dgm:spPr/>
    </dgm:pt>
    <dgm:pt modelId="{4C5F29FE-2F4F-496D-8054-45E03DD64698}" type="pres">
      <dgm:prSet presAssocID="{90F0F969-D533-434D-82DD-9B13585E295F}" presName="bgRect" presStyleLbl="bgShp" presStyleIdx="0" presStyleCnt="8"/>
      <dgm:spPr/>
    </dgm:pt>
    <dgm:pt modelId="{49421470-C5E1-44CF-A352-3330943B86B7}" type="pres">
      <dgm:prSet presAssocID="{90F0F969-D533-434D-82DD-9B13585E295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965FEE25-1532-458C-937A-9459BEF201DF}" type="pres">
      <dgm:prSet presAssocID="{90F0F969-D533-434D-82DD-9B13585E295F}" presName="spaceRect" presStyleCnt="0"/>
      <dgm:spPr/>
    </dgm:pt>
    <dgm:pt modelId="{60B4F210-5046-4687-9163-1E12E089EA1A}" type="pres">
      <dgm:prSet presAssocID="{90F0F969-D533-434D-82DD-9B13585E295F}" presName="parTx" presStyleLbl="revTx" presStyleIdx="0" presStyleCnt="8">
        <dgm:presLayoutVars>
          <dgm:chMax val="0"/>
          <dgm:chPref val="0"/>
        </dgm:presLayoutVars>
      </dgm:prSet>
      <dgm:spPr/>
    </dgm:pt>
    <dgm:pt modelId="{423B8E65-6315-44E7-B0AA-5032A60D6EDF}" type="pres">
      <dgm:prSet presAssocID="{FF746385-8DB1-40EC-99F4-582DD1BE52FE}" presName="sibTrans" presStyleCnt="0"/>
      <dgm:spPr/>
    </dgm:pt>
    <dgm:pt modelId="{E638D332-E506-4D87-B880-06B94011FC53}" type="pres">
      <dgm:prSet presAssocID="{7BD79BD6-530E-4B8B-8509-54A2B6F74F17}" presName="compNode" presStyleCnt="0"/>
      <dgm:spPr/>
    </dgm:pt>
    <dgm:pt modelId="{948207C7-5B89-4FE2-A2F4-E7C999ADE2E2}" type="pres">
      <dgm:prSet presAssocID="{7BD79BD6-530E-4B8B-8509-54A2B6F74F17}" presName="bgRect" presStyleLbl="bgShp" presStyleIdx="1" presStyleCnt="8"/>
      <dgm:spPr/>
    </dgm:pt>
    <dgm:pt modelId="{A9D7F5E7-CE9B-4767-949E-5131B36B5850}" type="pres">
      <dgm:prSet presAssocID="{7BD79BD6-530E-4B8B-8509-54A2B6F74F1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5B2DDFC9-1201-4CF4-A481-A1BFC3F5DB31}" type="pres">
      <dgm:prSet presAssocID="{7BD79BD6-530E-4B8B-8509-54A2B6F74F17}" presName="spaceRect" presStyleCnt="0"/>
      <dgm:spPr/>
    </dgm:pt>
    <dgm:pt modelId="{A5F0A53D-8F4D-4FC0-B380-0A6F3D22687D}" type="pres">
      <dgm:prSet presAssocID="{7BD79BD6-530E-4B8B-8509-54A2B6F74F17}" presName="parTx" presStyleLbl="revTx" presStyleIdx="1" presStyleCnt="8">
        <dgm:presLayoutVars>
          <dgm:chMax val="0"/>
          <dgm:chPref val="0"/>
        </dgm:presLayoutVars>
      </dgm:prSet>
      <dgm:spPr/>
    </dgm:pt>
    <dgm:pt modelId="{106C6476-B705-43B0-8350-091372D934F5}" type="pres">
      <dgm:prSet presAssocID="{2996B367-353B-4F51-8A16-FE3CF8A4417B}" presName="sibTrans" presStyleCnt="0"/>
      <dgm:spPr/>
    </dgm:pt>
    <dgm:pt modelId="{A86AE96C-0A34-49AF-A25C-FD7916B94843}" type="pres">
      <dgm:prSet presAssocID="{0581EC65-8FF9-4CDE-8CAA-8CA75389F765}" presName="compNode" presStyleCnt="0"/>
      <dgm:spPr/>
    </dgm:pt>
    <dgm:pt modelId="{C3655E04-AA5B-4571-9E63-F31D5D41398C}" type="pres">
      <dgm:prSet presAssocID="{0581EC65-8FF9-4CDE-8CAA-8CA75389F765}" presName="bgRect" presStyleLbl="bgShp" presStyleIdx="2" presStyleCnt="8"/>
      <dgm:spPr/>
    </dgm:pt>
    <dgm:pt modelId="{6091FC4C-73F6-4DCA-ADE6-C00161DDDAE1}" type="pres">
      <dgm:prSet presAssocID="{0581EC65-8FF9-4CDE-8CAA-8CA75389F76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1F0674CE-2CD2-4EDE-A24E-C69C7B9DACDC}" type="pres">
      <dgm:prSet presAssocID="{0581EC65-8FF9-4CDE-8CAA-8CA75389F765}" presName="spaceRect" presStyleCnt="0"/>
      <dgm:spPr/>
    </dgm:pt>
    <dgm:pt modelId="{CD8B0739-85EA-45F7-87BC-6E1EC6556CB8}" type="pres">
      <dgm:prSet presAssocID="{0581EC65-8FF9-4CDE-8CAA-8CA75389F765}" presName="parTx" presStyleLbl="revTx" presStyleIdx="2" presStyleCnt="8">
        <dgm:presLayoutVars>
          <dgm:chMax val="0"/>
          <dgm:chPref val="0"/>
        </dgm:presLayoutVars>
      </dgm:prSet>
      <dgm:spPr/>
    </dgm:pt>
    <dgm:pt modelId="{09D5779D-7D23-4466-97B2-7C56CA0D8CF4}" type="pres">
      <dgm:prSet presAssocID="{36FD277C-E6DF-443C-AF2F-85B200343877}" presName="sibTrans" presStyleCnt="0"/>
      <dgm:spPr/>
    </dgm:pt>
    <dgm:pt modelId="{226FB8B6-EC34-4448-ACE5-9E52DFF4C3B5}" type="pres">
      <dgm:prSet presAssocID="{8F47BD40-75F6-4822-8DD3-FD24441A1FDE}" presName="compNode" presStyleCnt="0"/>
      <dgm:spPr/>
    </dgm:pt>
    <dgm:pt modelId="{0BF84229-43C6-4EAD-8126-F97A3C5745AD}" type="pres">
      <dgm:prSet presAssocID="{8F47BD40-75F6-4822-8DD3-FD24441A1FDE}" presName="bgRect" presStyleLbl="bgShp" presStyleIdx="3" presStyleCnt="8"/>
      <dgm:spPr/>
    </dgm:pt>
    <dgm:pt modelId="{589E50D3-352A-4D80-A082-ECE954F6F836}" type="pres">
      <dgm:prSet presAssocID="{8F47BD40-75F6-4822-8DD3-FD24441A1FD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5BF3F8-F9F7-438F-AEF8-8552EB6FE8D8}" type="pres">
      <dgm:prSet presAssocID="{8F47BD40-75F6-4822-8DD3-FD24441A1FDE}" presName="spaceRect" presStyleCnt="0"/>
      <dgm:spPr/>
    </dgm:pt>
    <dgm:pt modelId="{E04EA093-FAD0-480E-ACB2-A789ED74DE58}" type="pres">
      <dgm:prSet presAssocID="{8F47BD40-75F6-4822-8DD3-FD24441A1FDE}" presName="parTx" presStyleLbl="revTx" presStyleIdx="3" presStyleCnt="8">
        <dgm:presLayoutVars>
          <dgm:chMax val="0"/>
          <dgm:chPref val="0"/>
        </dgm:presLayoutVars>
      </dgm:prSet>
      <dgm:spPr/>
    </dgm:pt>
    <dgm:pt modelId="{1586A7A9-A38B-462E-AAAE-AC3FD800FBEB}" type="pres">
      <dgm:prSet presAssocID="{94A9A143-16D8-44EA-B07B-6B34767C1A4F}" presName="sibTrans" presStyleCnt="0"/>
      <dgm:spPr/>
    </dgm:pt>
    <dgm:pt modelId="{E468813B-7AFC-4A0B-85B0-CD33E84502DD}" type="pres">
      <dgm:prSet presAssocID="{82BF09EC-F6F9-4486-8195-5C7815DE8C4F}" presName="compNode" presStyleCnt="0"/>
      <dgm:spPr/>
    </dgm:pt>
    <dgm:pt modelId="{9484B382-D9C0-4D0C-91C8-C8A0AAF4E90E}" type="pres">
      <dgm:prSet presAssocID="{82BF09EC-F6F9-4486-8195-5C7815DE8C4F}" presName="bgRect" presStyleLbl="bgShp" presStyleIdx="4" presStyleCnt="8"/>
      <dgm:spPr/>
    </dgm:pt>
    <dgm:pt modelId="{E803A220-35B5-4274-8330-C8A3801D4E9B}" type="pres">
      <dgm:prSet presAssocID="{82BF09EC-F6F9-4486-8195-5C7815DE8C4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ler"/>
        </a:ext>
      </dgm:extLst>
    </dgm:pt>
    <dgm:pt modelId="{1E3997DF-1B47-4469-8E3C-CAE9EEEF6509}" type="pres">
      <dgm:prSet presAssocID="{82BF09EC-F6F9-4486-8195-5C7815DE8C4F}" presName="spaceRect" presStyleCnt="0"/>
      <dgm:spPr/>
    </dgm:pt>
    <dgm:pt modelId="{A7A48327-8A4A-4BBA-A343-366AF1148A49}" type="pres">
      <dgm:prSet presAssocID="{82BF09EC-F6F9-4486-8195-5C7815DE8C4F}" presName="parTx" presStyleLbl="revTx" presStyleIdx="4" presStyleCnt="8">
        <dgm:presLayoutVars>
          <dgm:chMax val="0"/>
          <dgm:chPref val="0"/>
        </dgm:presLayoutVars>
      </dgm:prSet>
      <dgm:spPr/>
    </dgm:pt>
    <dgm:pt modelId="{AC77A739-A1A4-4448-957B-2C7EBBCE366D}" type="pres">
      <dgm:prSet presAssocID="{06FA5194-1DDE-4353-B78C-3DB2E7EA9E90}" presName="sibTrans" presStyleCnt="0"/>
      <dgm:spPr/>
    </dgm:pt>
    <dgm:pt modelId="{CBFE74DF-6188-42BE-BAF5-6B6198AD765C}" type="pres">
      <dgm:prSet presAssocID="{42CF6692-1AE2-4F9E-864E-9B92D08C63B4}" presName="compNode" presStyleCnt="0"/>
      <dgm:spPr/>
    </dgm:pt>
    <dgm:pt modelId="{AFA41257-90A4-4E63-9CCA-2881E8E78C61}" type="pres">
      <dgm:prSet presAssocID="{42CF6692-1AE2-4F9E-864E-9B92D08C63B4}" presName="bgRect" presStyleLbl="bgShp" presStyleIdx="5" presStyleCnt="8"/>
      <dgm:spPr/>
    </dgm:pt>
    <dgm:pt modelId="{947C7DB6-CCE8-4B41-9A7A-E9637E47935D}" type="pres">
      <dgm:prSet presAssocID="{42CF6692-1AE2-4F9E-864E-9B92D08C63B4}"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rrow Circle"/>
        </a:ext>
      </dgm:extLst>
    </dgm:pt>
    <dgm:pt modelId="{F381EA8E-E29E-4BAC-89E6-FDEBE4FF234F}" type="pres">
      <dgm:prSet presAssocID="{42CF6692-1AE2-4F9E-864E-9B92D08C63B4}" presName="spaceRect" presStyleCnt="0"/>
      <dgm:spPr/>
    </dgm:pt>
    <dgm:pt modelId="{6937CA1E-F211-4185-B5D7-C2DE43A94ACD}" type="pres">
      <dgm:prSet presAssocID="{42CF6692-1AE2-4F9E-864E-9B92D08C63B4}" presName="parTx" presStyleLbl="revTx" presStyleIdx="5" presStyleCnt="8">
        <dgm:presLayoutVars>
          <dgm:chMax val="0"/>
          <dgm:chPref val="0"/>
        </dgm:presLayoutVars>
      </dgm:prSet>
      <dgm:spPr/>
    </dgm:pt>
    <dgm:pt modelId="{3CBC30EE-5A2D-48B8-B5A3-5B5E1378C0B0}" type="pres">
      <dgm:prSet presAssocID="{1921B041-DF66-48A1-9E14-4355993DF131}" presName="sibTrans" presStyleCnt="0"/>
      <dgm:spPr/>
    </dgm:pt>
    <dgm:pt modelId="{1164866E-BBDB-4E32-86FB-1C14554E067C}" type="pres">
      <dgm:prSet presAssocID="{DED22BFA-BFE8-440C-A982-1DAB3C563CD2}" presName="compNode" presStyleCnt="0"/>
      <dgm:spPr/>
    </dgm:pt>
    <dgm:pt modelId="{C621F3F9-0C22-4440-AF46-0129B4EC4DF2}" type="pres">
      <dgm:prSet presAssocID="{DED22BFA-BFE8-440C-A982-1DAB3C563CD2}" presName="bgRect" presStyleLbl="bgShp" presStyleIdx="6" presStyleCnt="8"/>
      <dgm:spPr/>
    </dgm:pt>
    <dgm:pt modelId="{CFD7D5CA-5093-4083-8409-92AB6B049F6C}" type="pres">
      <dgm:prSet presAssocID="{DED22BFA-BFE8-440C-A982-1DAB3C563CD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 chart"/>
        </a:ext>
      </dgm:extLst>
    </dgm:pt>
    <dgm:pt modelId="{EC64F84B-0EAA-433F-9EC8-0F9863DE089D}" type="pres">
      <dgm:prSet presAssocID="{DED22BFA-BFE8-440C-A982-1DAB3C563CD2}" presName="spaceRect" presStyleCnt="0"/>
      <dgm:spPr/>
    </dgm:pt>
    <dgm:pt modelId="{B47CDC25-73A8-4B34-8DDB-369271ADC994}" type="pres">
      <dgm:prSet presAssocID="{DED22BFA-BFE8-440C-A982-1DAB3C563CD2}" presName="parTx" presStyleLbl="revTx" presStyleIdx="6" presStyleCnt="8">
        <dgm:presLayoutVars>
          <dgm:chMax val="0"/>
          <dgm:chPref val="0"/>
        </dgm:presLayoutVars>
      </dgm:prSet>
      <dgm:spPr/>
    </dgm:pt>
    <dgm:pt modelId="{5BD4FEA9-D900-44C7-AC01-F061F5F22B38}" type="pres">
      <dgm:prSet presAssocID="{39520C1B-1181-4BD7-B091-7BDDB57020A7}" presName="sibTrans" presStyleCnt="0"/>
      <dgm:spPr/>
    </dgm:pt>
    <dgm:pt modelId="{064A0AB6-AF55-4E54-BCDA-4526123DC753}" type="pres">
      <dgm:prSet presAssocID="{0849DA40-0A41-4566-9FE2-77189D0B3237}" presName="compNode" presStyleCnt="0"/>
      <dgm:spPr/>
    </dgm:pt>
    <dgm:pt modelId="{482F9926-15BF-4B4A-921A-E0CBFFC9FAB9}" type="pres">
      <dgm:prSet presAssocID="{0849DA40-0A41-4566-9FE2-77189D0B3237}" presName="bgRect" presStyleLbl="bgShp" presStyleIdx="7" presStyleCnt="8"/>
      <dgm:spPr/>
    </dgm:pt>
    <dgm:pt modelId="{7C424EBE-AB7F-48E7-BE2A-E478973C8FC6}" type="pres">
      <dgm:prSet presAssocID="{0849DA40-0A41-4566-9FE2-77189D0B323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avel"/>
        </a:ext>
      </dgm:extLst>
    </dgm:pt>
    <dgm:pt modelId="{2A1A7D00-F4E9-4F41-BF87-13D5CA79DBF4}" type="pres">
      <dgm:prSet presAssocID="{0849DA40-0A41-4566-9FE2-77189D0B3237}" presName="spaceRect" presStyleCnt="0"/>
      <dgm:spPr/>
    </dgm:pt>
    <dgm:pt modelId="{CA7EFD25-7215-4B14-9141-A5B8A3BD740E}" type="pres">
      <dgm:prSet presAssocID="{0849DA40-0A41-4566-9FE2-77189D0B3237}" presName="parTx" presStyleLbl="revTx" presStyleIdx="7" presStyleCnt="8">
        <dgm:presLayoutVars>
          <dgm:chMax val="0"/>
          <dgm:chPref val="0"/>
        </dgm:presLayoutVars>
      </dgm:prSet>
      <dgm:spPr/>
    </dgm:pt>
  </dgm:ptLst>
  <dgm:cxnLst>
    <dgm:cxn modelId="{DFC7910B-3B7A-4D14-8477-21ED18520655}" srcId="{BC0C5ABD-DF71-461B-86E3-709B0B89DD60}" destId="{42CF6692-1AE2-4F9E-864E-9B92D08C63B4}" srcOrd="5" destOrd="0" parTransId="{83BEC658-ABDF-42BF-A527-21F1E0EC716C}" sibTransId="{1921B041-DF66-48A1-9E14-4355993DF131}"/>
    <dgm:cxn modelId="{53CE9E1B-5644-4DFC-8732-856D71ABA263}" type="presOf" srcId="{BC0C5ABD-DF71-461B-86E3-709B0B89DD60}" destId="{812A3D97-5F01-4E9F-90E7-6EE66A75733F}" srcOrd="0" destOrd="0" presId="urn:microsoft.com/office/officeart/2018/2/layout/IconVerticalSolidList"/>
    <dgm:cxn modelId="{8D64F02B-5754-47B4-A147-5C3505230461}" type="presOf" srcId="{0849DA40-0A41-4566-9FE2-77189D0B3237}" destId="{CA7EFD25-7215-4B14-9141-A5B8A3BD740E}" srcOrd="0" destOrd="0" presId="urn:microsoft.com/office/officeart/2018/2/layout/IconVerticalSolidList"/>
    <dgm:cxn modelId="{DDEE7C5C-E189-4A0F-B3D2-432B32FD88FB}" srcId="{BC0C5ABD-DF71-461B-86E3-709B0B89DD60}" destId="{82BF09EC-F6F9-4486-8195-5C7815DE8C4F}" srcOrd="4" destOrd="0" parTransId="{39CEF5A9-21BA-4832-A62E-2ECB80D00D32}" sibTransId="{06FA5194-1DDE-4353-B78C-3DB2E7EA9E90}"/>
    <dgm:cxn modelId="{B231046A-4304-4F3F-9BF1-DA3795FF40FA}" srcId="{BC0C5ABD-DF71-461B-86E3-709B0B89DD60}" destId="{0581EC65-8FF9-4CDE-8CAA-8CA75389F765}" srcOrd="2" destOrd="0" parTransId="{ED2DFAE4-1A04-4EF6-B333-AFA6A43186B9}" sibTransId="{36FD277C-E6DF-443C-AF2F-85B200343877}"/>
    <dgm:cxn modelId="{70955F4D-EF33-42FE-A190-1897732F0927}" type="presOf" srcId="{0581EC65-8FF9-4CDE-8CAA-8CA75389F765}" destId="{CD8B0739-85EA-45F7-87BC-6E1EC6556CB8}" srcOrd="0" destOrd="0" presId="urn:microsoft.com/office/officeart/2018/2/layout/IconVerticalSolidList"/>
    <dgm:cxn modelId="{B88F0B72-5F72-4C3C-9831-3E3E503A3CA9}" type="presOf" srcId="{82BF09EC-F6F9-4486-8195-5C7815DE8C4F}" destId="{A7A48327-8A4A-4BBA-A343-366AF1148A49}" srcOrd="0" destOrd="0" presId="urn:microsoft.com/office/officeart/2018/2/layout/IconVerticalSolidList"/>
    <dgm:cxn modelId="{EFF82373-A541-48A8-86E4-7ED416DE0180}" srcId="{BC0C5ABD-DF71-461B-86E3-709B0B89DD60}" destId="{DED22BFA-BFE8-440C-A982-1DAB3C563CD2}" srcOrd="6" destOrd="0" parTransId="{2C34A1AE-25BA-49C4-801D-F8772E1329CE}" sibTransId="{39520C1B-1181-4BD7-B091-7BDDB57020A7}"/>
    <dgm:cxn modelId="{7C8C7054-7B4D-4226-82A5-0CA495F7D7F5}" srcId="{BC0C5ABD-DF71-461B-86E3-709B0B89DD60}" destId="{0849DA40-0A41-4566-9FE2-77189D0B3237}" srcOrd="7" destOrd="0" parTransId="{FD52E2B7-CCD7-4F9D-BBA3-C3AF88D93F81}" sibTransId="{1B329885-F8C6-4BA6-B598-25A0C031F08B}"/>
    <dgm:cxn modelId="{2E660A80-1622-4186-8833-37160A25F39C}" type="presOf" srcId="{7BD79BD6-530E-4B8B-8509-54A2B6F74F17}" destId="{A5F0A53D-8F4D-4FC0-B380-0A6F3D22687D}" srcOrd="0" destOrd="0" presId="urn:microsoft.com/office/officeart/2018/2/layout/IconVerticalSolidList"/>
    <dgm:cxn modelId="{6FD7A7A7-9F4B-4617-9069-F57C50B08297}" srcId="{BC0C5ABD-DF71-461B-86E3-709B0B89DD60}" destId="{7BD79BD6-530E-4B8B-8509-54A2B6F74F17}" srcOrd="1" destOrd="0" parTransId="{8BAA4EAC-3834-4F82-A132-01ADA3AE2B83}" sibTransId="{2996B367-353B-4F51-8A16-FE3CF8A4417B}"/>
    <dgm:cxn modelId="{2957E7AA-FF50-4253-BB57-B5E1F0E60AF3}" type="presOf" srcId="{90F0F969-D533-434D-82DD-9B13585E295F}" destId="{60B4F210-5046-4687-9163-1E12E089EA1A}" srcOrd="0" destOrd="0" presId="urn:microsoft.com/office/officeart/2018/2/layout/IconVerticalSolidList"/>
    <dgm:cxn modelId="{5DF1E1B4-9442-4C6F-A5E7-06F4A12FAABB}" type="presOf" srcId="{42CF6692-1AE2-4F9E-864E-9B92D08C63B4}" destId="{6937CA1E-F211-4185-B5D7-C2DE43A94ACD}" srcOrd="0" destOrd="0" presId="urn:microsoft.com/office/officeart/2018/2/layout/IconVerticalSolidList"/>
    <dgm:cxn modelId="{D5F55CB7-938F-47E9-A67F-6EB4A0D4CC5D}" type="presOf" srcId="{DED22BFA-BFE8-440C-A982-1DAB3C563CD2}" destId="{B47CDC25-73A8-4B34-8DDB-369271ADC994}" srcOrd="0" destOrd="0" presId="urn:microsoft.com/office/officeart/2018/2/layout/IconVerticalSolidList"/>
    <dgm:cxn modelId="{5877A4BF-A26C-4964-803E-A4EB2D932343}" srcId="{BC0C5ABD-DF71-461B-86E3-709B0B89DD60}" destId="{90F0F969-D533-434D-82DD-9B13585E295F}" srcOrd="0" destOrd="0" parTransId="{068411A0-0AB2-4599-AC86-EEF55C5C9E2F}" sibTransId="{FF746385-8DB1-40EC-99F4-582DD1BE52FE}"/>
    <dgm:cxn modelId="{F182BFCC-4C59-4253-94BF-B92C818D770E}" type="presOf" srcId="{8F47BD40-75F6-4822-8DD3-FD24441A1FDE}" destId="{E04EA093-FAD0-480E-ACB2-A789ED74DE58}" srcOrd="0" destOrd="0" presId="urn:microsoft.com/office/officeart/2018/2/layout/IconVerticalSolidList"/>
    <dgm:cxn modelId="{8C538CDA-E31F-4298-B2E3-E004F0DB9B65}" srcId="{BC0C5ABD-DF71-461B-86E3-709B0B89DD60}" destId="{8F47BD40-75F6-4822-8DD3-FD24441A1FDE}" srcOrd="3" destOrd="0" parTransId="{D42CA5FC-3E19-45D2-B99C-83B2A868D8D0}" sibTransId="{94A9A143-16D8-44EA-B07B-6B34767C1A4F}"/>
    <dgm:cxn modelId="{E1A6F61B-9EF6-436D-BE2C-4D16743DA4A7}" type="presParOf" srcId="{812A3D97-5F01-4E9F-90E7-6EE66A75733F}" destId="{A902A3E7-42FA-4FD6-B82C-E09E4EF1B1E5}" srcOrd="0" destOrd="0" presId="urn:microsoft.com/office/officeart/2018/2/layout/IconVerticalSolidList"/>
    <dgm:cxn modelId="{532AEDC2-6663-4F42-B698-786745121479}" type="presParOf" srcId="{A902A3E7-42FA-4FD6-B82C-E09E4EF1B1E5}" destId="{4C5F29FE-2F4F-496D-8054-45E03DD64698}" srcOrd="0" destOrd="0" presId="urn:microsoft.com/office/officeart/2018/2/layout/IconVerticalSolidList"/>
    <dgm:cxn modelId="{91B3EA93-417A-4DFF-AAED-537C585F8F18}" type="presParOf" srcId="{A902A3E7-42FA-4FD6-B82C-E09E4EF1B1E5}" destId="{49421470-C5E1-44CF-A352-3330943B86B7}" srcOrd="1" destOrd="0" presId="urn:microsoft.com/office/officeart/2018/2/layout/IconVerticalSolidList"/>
    <dgm:cxn modelId="{38F5AD04-0D3E-4BD1-9D11-2C9CFF60D000}" type="presParOf" srcId="{A902A3E7-42FA-4FD6-B82C-E09E4EF1B1E5}" destId="{965FEE25-1532-458C-937A-9459BEF201DF}" srcOrd="2" destOrd="0" presId="urn:microsoft.com/office/officeart/2018/2/layout/IconVerticalSolidList"/>
    <dgm:cxn modelId="{0AB94467-327B-42E7-8DD9-5676EEE20329}" type="presParOf" srcId="{A902A3E7-42FA-4FD6-B82C-E09E4EF1B1E5}" destId="{60B4F210-5046-4687-9163-1E12E089EA1A}" srcOrd="3" destOrd="0" presId="urn:microsoft.com/office/officeart/2018/2/layout/IconVerticalSolidList"/>
    <dgm:cxn modelId="{6940C0AB-7EA1-4EF5-B872-7B3BE8E5A038}" type="presParOf" srcId="{812A3D97-5F01-4E9F-90E7-6EE66A75733F}" destId="{423B8E65-6315-44E7-B0AA-5032A60D6EDF}" srcOrd="1" destOrd="0" presId="urn:microsoft.com/office/officeart/2018/2/layout/IconVerticalSolidList"/>
    <dgm:cxn modelId="{B0238AF1-A4BE-49FC-804F-54A520E4B78B}" type="presParOf" srcId="{812A3D97-5F01-4E9F-90E7-6EE66A75733F}" destId="{E638D332-E506-4D87-B880-06B94011FC53}" srcOrd="2" destOrd="0" presId="urn:microsoft.com/office/officeart/2018/2/layout/IconVerticalSolidList"/>
    <dgm:cxn modelId="{2C79E328-7A3D-4E8F-98AF-87248D598DF0}" type="presParOf" srcId="{E638D332-E506-4D87-B880-06B94011FC53}" destId="{948207C7-5B89-4FE2-A2F4-E7C999ADE2E2}" srcOrd="0" destOrd="0" presId="urn:microsoft.com/office/officeart/2018/2/layout/IconVerticalSolidList"/>
    <dgm:cxn modelId="{A1D4166C-680C-4B5D-82ED-8413596A8944}" type="presParOf" srcId="{E638D332-E506-4D87-B880-06B94011FC53}" destId="{A9D7F5E7-CE9B-4767-949E-5131B36B5850}" srcOrd="1" destOrd="0" presId="urn:microsoft.com/office/officeart/2018/2/layout/IconVerticalSolidList"/>
    <dgm:cxn modelId="{907353A1-466A-4E92-B163-A34BB385C961}" type="presParOf" srcId="{E638D332-E506-4D87-B880-06B94011FC53}" destId="{5B2DDFC9-1201-4CF4-A481-A1BFC3F5DB31}" srcOrd="2" destOrd="0" presId="urn:microsoft.com/office/officeart/2018/2/layout/IconVerticalSolidList"/>
    <dgm:cxn modelId="{146904A9-2CC0-4299-AE00-62D762B2FE9F}" type="presParOf" srcId="{E638D332-E506-4D87-B880-06B94011FC53}" destId="{A5F0A53D-8F4D-4FC0-B380-0A6F3D22687D}" srcOrd="3" destOrd="0" presId="urn:microsoft.com/office/officeart/2018/2/layout/IconVerticalSolidList"/>
    <dgm:cxn modelId="{A68CAC9A-A319-4BE8-BBA0-48D4E1732B7A}" type="presParOf" srcId="{812A3D97-5F01-4E9F-90E7-6EE66A75733F}" destId="{106C6476-B705-43B0-8350-091372D934F5}" srcOrd="3" destOrd="0" presId="urn:microsoft.com/office/officeart/2018/2/layout/IconVerticalSolidList"/>
    <dgm:cxn modelId="{99CB7FDB-04BE-42D5-AD5B-1E958B69DE08}" type="presParOf" srcId="{812A3D97-5F01-4E9F-90E7-6EE66A75733F}" destId="{A86AE96C-0A34-49AF-A25C-FD7916B94843}" srcOrd="4" destOrd="0" presId="urn:microsoft.com/office/officeart/2018/2/layout/IconVerticalSolidList"/>
    <dgm:cxn modelId="{3F4753B6-0B1E-4E83-AA4C-5B24E4C9FCE1}" type="presParOf" srcId="{A86AE96C-0A34-49AF-A25C-FD7916B94843}" destId="{C3655E04-AA5B-4571-9E63-F31D5D41398C}" srcOrd="0" destOrd="0" presId="urn:microsoft.com/office/officeart/2018/2/layout/IconVerticalSolidList"/>
    <dgm:cxn modelId="{90074B0D-7D9C-4DDB-92DB-853B89014286}" type="presParOf" srcId="{A86AE96C-0A34-49AF-A25C-FD7916B94843}" destId="{6091FC4C-73F6-4DCA-ADE6-C00161DDDAE1}" srcOrd="1" destOrd="0" presId="urn:microsoft.com/office/officeart/2018/2/layout/IconVerticalSolidList"/>
    <dgm:cxn modelId="{5B71E3B2-D427-40FE-AB06-38383D62DC7C}" type="presParOf" srcId="{A86AE96C-0A34-49AF-A25C-FD7916B94843}" destId="{1F0674CE-2CD2-4EDE-A24E-C69C7B9DACDC}" srcOrd="2" destOrd="0" presId="urn:microsoft.com/office/officeart/2018/2/layout/IconVerticalSolidList"/>
    <dgm:cxn modelId="{207CB74B-D4EA-4214-A284-BD22B6108D7F}" type="presParOf" srcId="{A86AE96C-0A34-49AF-A25C-FD7916B94843}" destId="{CD8B0739-85EA-45F7-87BC-6E1EC6556CB8}" srcOrd="3" destOrd="0" presId="urn:microsoft.com/office/officeart/2018/2/layout/IconVerticalSolidList"/>
    <dgm:cxn modelId="{A15ABE24-9900-45C8-9EE0-B0BCEC334B3A}" type="presParOf" srcId="{812A3D97-5F01-4E9F-90E7-6EE66A75733F}" destId="{09D5779D-7D23-4466-97B2-7C56CA0D8CF4}" srcOrd="5" destOrd="0" presId="urn:microsoft.com/office/officeart/2018/2/layout/IconVerticalSolidList"/>
    <dgm:cxn modelId="{7F112573-48D1-4AB8-B874-9F80768F000D}" type="presParOf" srcId="{812A3D97-5F01-4E9F-90E7-6EE66A75733F}" destId="{226FB8B6-EC34-4448-ACE5-9E52DFF4C3B5}" srcOrd="6" destOrd="0" presId="urn:microsoft.com/office/officeart/2018/2/layout/IconVerticalSolidList"/>
    <dgm:cxn modelId="{630F7C2D-3449-429D-B75B-0A241371DB3D}" type="presParOf" srcId="{226FB8B6-EC34-4448-ACE5-9E52DFF4C3B5}" destId="{0BF84229-43C6-4EAD-8126-F97A3C5745AD}" srcOrd="0" destOrd="0" presId="urn:microsoft.com/office/officeart/2018/2/layout/IconVerticalSolidList"/>
    <dgm:cxn modelId="{F54225F5-0709-456E-B494-6A69EEDDCC1A}" type="presParOf" srcId="{226FB8B6-EC34-4448-ACE5-9E52DFF4C3B5}" destId="{589E50D3-352A-4D80-A082-ECE954F6F836}" srcOrd="1" destOrd="0" presId="urn:microsoft.com/office/officeart/2018/2/layout/IconVerticalSolidList"/>
    <dgm:cxn modelId="{44787C02-A01D-4481-A379-C0B5779DFCC2}" type="presParOf" srcId="{226FB8B6-EC34-4448-ACE5-9E52DFF4C3B5}" destId="{D15BF3F8-F9F7-438F-AEF8-8552EB6FE8D8}" srcOrd="2" destOrd="0" presId="urn:microsoft.com/office/officeart/2018/2/layout/IconVerticalSolidList"/>
    <dgm:cxn modelId="{8EF1C3DC-904C-4EF6-9D7B-472794ACFAC5}" type="presParOf" srcId="{226FB8B6-EC34-4448-ACE5-9E52DFF4C3B5}" destId="{E04EA093-FAD0-480E-ACB2-A789ED74DE58}" srcOrd="3" destOrd="0" presId="urn:microsoft.com/office/officeart/2018/2/layout/IconVerticalSolidList"/>
    <dgm:cxn modelId="{7A364EFA-8AEA-412B-8C4E-6941F7829DBC}" type="presParOf" srcId="{812A3D97-5F01-4E9F-90E7-6EE66A75733F}" destId="{1586A7A9-A38B-462E-AAAE-AC3FD800FBEB}" srcOrd="7" destOrd="0" presId="urn:microsoft.com/office/officeart/2018/2/layout/IconVerticalSolidList"/>
    <dgm:cxn modelId="{5750100B-7DEA-4E15-A9DB-727CDEDCE99C}" type="presParOf" srcId="{812A3D97-5F01-4E9F-90E7-6EE66A75733F}" destId="{E468813B-7AFC-4A0B-85B0-CD33E84502DD}" srcOrd="8" destOrd="0" presId="urn:microsoft.com/office/officeart/2018/2/layout/IconVerticalSolidList"/>
    <dgm:cxn modelId="{2A91EE4A-BA84-4373-BF6A-9EAC39CDBE08}" type="presParOf" srcId="{E468813B-7AFC-4A0B-85B0-CD33E84502DD}" destId="{9484B382-D9C0-4D0C-91C8-C8A0AAF4E90E}" srcOrd="0" destOrd="0" presId="urn:microsoft.com/office/officeart/2018/2/layout/IconVerticalSolidList"/>
    <dgm:cxn modelId="{E278FD6C-2578-465D-B7C3-ABE5DD7B834D}" type="presParOf" srcId="{E468813B-7AFC-4A0B-85B0-CD33E84502DD}" destId="{E803A220-35B5-4274-8330-C8A3801D4E9B}" srcOrd="1" destOrd="0" presId="urn:microsoft.com/office/officeart/2018/2/layout/IconVerticalSolidList"/>
    <dgm:cxn modelId="{60E6351F-D933-465F-992B-4C14F2DDCDEE}" type="presParOf" srcId="{E468813B-7AFC-4A0B-85B0-CD33E84502DD}" destId="{1E3997DF-1B47-4469-8E3C-CAE9EEEF6509}" srcOrd="2" destOrd="0" presId="urn:microsoft.com/office/officeart/2018/2/layout/IconVerticalSolidList"/>
    <dgm:cxn modelId="{F20F7DF8-C3B8-4E30-80EF-257D57CA30A0}" type="presParOf" srcId="{E468813B-7AFC-4A0B-85B0-CD33E84502DD}" destId="{A7A48327-8A4A-4BBA-A343-366AF1148A49}" srcOrd="3" destOrd="0" presId="urn:microsoft.com/office/officeart/2018/2/layout/IconVerticalSolidList"/>
    <dgm:cxn modelId="{FE9C411A-C245-4649-AC85-775575FF7FE2}" type="presParOf" srcId="{812A3D97-5F01-4E9F-90E7-6EE66A75733F}" destId="{AC77A739-A1A4-4448-957B-2C7EBBCE366D}" srcOrd="9" destOrd="0" presId="urn:microsoft.com/office/officeart/2018/2/layout/IconVerticalSolidList"/>
    <dgm:cxn modelId="{758C33E5-1422-4AEA-936F-CF0E108CF448}" type="presParOf" srcId="{812A3D97-5F01-4E9F-90E7-6EE66A75733F}" destId="{CBFE74DF-6188-42BE-BAF5-6B6198AD765C}" srcOrd="10" destOrd="0" presId="urn:microsoft.com/office/officeart/2018/2/layout/IconVerticalSolidList"/>
    <dgm:cxn modelId="{FA548774-DAD1-44BD-99FC-50DB14EEFE49}" type="presParOf" srcId="{CBFE74DF-6188-42BE-BAF5-6B6198AD765C}" destId="{AFA41257-90A4-4E63-9CCA-2881E8E78C61}" srcOrd="0" destOrd="0" presId="urn:microsoft.com/office/officeart/2018/2/layout/IconVerticalSolidList"/>
    <dgm:cxn modelId="{D8A957E9-2AFA-4C0C-8179-284C4B1DD436}" type="presParOf" srcId="{CBFE74DF-6188-42BE-BAF5-6B6198AD765C}" destId="{947C7DB6-CCE8-4B41-9A7A-E9637E47935D}" srcOrd="1" destOrd="0" presId="urn:microsoft.com/office/officeart/2018/2/layout/IconVerticalSolidList"/>
    <dgm:cxn modelId="{97E1B458-B177-44D2-893C-FC6CBA63586A}" type="presParOf" srcId="{CBFE74DF-6188-42BE-BAF5-6B6198AD765C}" destId="{F381EA8E-E29E-4BAC-89E6-FDEBE4FF234F}" srcOrd="2" destOrd="0" presId="urn:microsoft.com/office/officeart/2018/2/layout/IconVerticalSolidList"/>
    <dgm:cxn modelId="{924D2A56-5A9E-4074-B447-FD0BAA3E9361}" type="presParOf" srcId="{CBFE74DF-6188-42BE-BAF5-6B6198AD765C}" destId="{6937CA1E-F211-4185-B5D7-C2DE43A94ACD}" srcOrd="3" destOrd="0" presId="urn:microsoft.com/office/officeart/2018/2/layout/IconVerticalSolidList"/>
    <dgm:cxn modelId="{26B57507-78B9-4208-BCE1-ED8BD64606CD}" type="presParOf" srcId="{812A3D97-5F01-4E9F-90E7-6EE66A75733F}" destId="{3CBC30EE-5A2D-48B8-B5A3-5B5E1378C0B0}" srcOrd="11" destOrd="0" presId="urn:microsoft.com/office/officeart/2018/2/layout/IconVerticalSolidList"/>
    <dgm:cxn modelId="{98C01C30-F9CF-4E6C-87B2-28E2C7909965}" type="presParOf" srcId="{812A3D97-5F01-4E9F-90E7-6EE66A75733F}" destId="{1164866E-BBDB-4E32-86FB-1C14554E067C}" srcOrd="12" destOrd="0" presId="urn:microsoft.com/office/officeart/2018/2/layout/IconVerticalSolidList"/>
    <dgm:cxn modelId="{132004F0-1612-40E8-A3C3-12A1346B2113}" type="presParOf" srcId="{1164866E-BBDB-4E32-86FB-1C14554E067C}" destId="{C621F3F9-0C22-4440-AF46-0129B4EC4DF2}" srcOrd="0" destOrd="0" presId="urn:microsoft.com/office/officeart/2018/2/layout/IconVerticalSolidList"/>
    <dgm:cxn modelId="{AA44DF78-AA3E-4BA8-800A-605CA5E724AA}" type="presParOf" srcId="{1164866E-BBDB-4E32-86FB-1C14554E067C}" destId="{CFD7D5CA-5093-4083-8409-92AB6B049F6C}" srcOrd="1" destOrd="0" presId="urn:microsoft.com/office/officeart/2018/2/layout/IconVerticalSolidList"/>
    <dgm:cxn modelId="{3B59D002-4D2B-4C32-9716-E9EE21F6FBE4}" type="presParOf" srcId="{1164866E-BBDB-4E32-86FB-1C14554E067C}" destId="{EC64F84B-0EAA-433F-9EC8-0F9863DE089D}" srcOrd="2" destOrd="0" presId="urn:microsoft.com/office/officeart/2018/2/layout/IconVerticalSolidList"/>
    <dgm:cxn modelId="{A25E7AC2-4ACB-4C35-8162-E5BBE0EDE132}" type="presParOf" srcId="{1164866E-BBDB-4E32-86FB-1C14554E067C}" destId="{B47CDC25-73A8-4B34-8DDB-369271ADC994}" srcOrd="3" destOrd="0" presId="urn:microsoft.com/office/officeart/2018/2/layout/IconVerticalSolidList"/>
    <dgm:cxn modelId="{B8A1CD46-758E-4545-8F6B-0C0C2A659EC1}" type="presParOf" srcId="{812A3D97-5F01-4E9F-90E7-6EE66A75733F}" destId="{5BD4FEA9-D900-44C7-AC01-F061F5F22B38}" srcOrd="13" destOrd="0" presId="urn:microsoft.com/office/officeart/2018/2/layout/IconVerticalSolidList"/>
    <dgm:cxn modelId="{E8756FDD-FE60-4FF6-9B10-59BEEDA3E7E2}" type="presParOf" srcId="{812A3D97-5F01-4E9F-90E7-6EE66A75733F}" destId="{064A0AB6-AF55-4E54-BCDA-4526123DC753}" srcOrd="14" destOrd="0" presId="urn:microsoft.com/office/officeart/2018/2/layout/IconVerticalSolidList"/>
    <dgm:cxn modelId="{A7409194-3DB1-48AE-ADFE-1CC1D7445558}" type="presParOf" srcId="{064A0AB6-AF55-4E54-BCDA-4526123DC753}" destId="{482F9926-15BF-4B4A-921A-E0CBFFC9FAB9}" srcOrd="0" destOrd="0" presId="urn:microsoft.com/office/officeart/2018/2/layout/IconVerticalSolidList"/>
    <dgm:cxn modelId="{47079C83-A6A2-4F67-AC92-6E4723D11061}" type="presParOf" srcId="{064A0AB6-AF55-4E54-BCDA-4526123DC753}" destId="{7C424EBE-AB7F-48E7-BE2A-E478973C8FC6}" srcOrd="1" destOrd="0" presId="urn:microsoft.com/office/officeart/2018/2/layout/IconVerticalSolidList"/>
    <dgm:cxn modelId="{0B4E7234-88E6-46A3-B4D8-9C2B31CCF163}" type="presParOf" srcId="{064A0AB6-AF55-4E54-BCDA-4526123DC753}" destId="{2A1A7D00-F4E9-4F41-BF87-13D5CA79DBF4}" srcOrd="2" destOrd="0" presId="urn:microsoft.com/office/officeart/2018/2/layout/IconVerticalSolidList"/>
    <dgm:cxn modelId="{55C7009A-0A08-46C0-9A26-E8003D73A1F2}" type="presParOf" srcId="{064A0AB6-AF55-4E54-BCDA-4526123DC753}" destId="{CA7EFD25-7215-4B14-9141-A5B8A3BD74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F180-804E-42BA-AAB7-09019946E297}">
      <dsp:nvSpPr>
        <dsp:cNvPr id="0" name=""/>
        <dsp:cNvSpPr/>
      </dsp:nvSpPr>
      <dsp:spPr>
        <a:xfrm>
          <a:off x="0" y="669"/>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F6891-7163-4A92-811D-2BE72D0EBCD1}">
      <dsp:nvSpPr>
        <dsp:cNvPr id="0" name=""/>
        <dsp:cNvSpPr/>
      </dsp:nvSpPr>
      <dsp:spPr>
        <a:xfrm>
          <a:off x="474183" y="353368"/>
          <a:ext cx="862151" cy="8621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77B237-F356-40F9-A2C1-4638EA2939B9}">
      <dsp:nvSpPr>
        <dsp:cNvPr id="0" name=""/>
        <dsp:cNvSpPr/>
      </dsp:nvSpPr>
      <dsp:spPr>
        <a:xfrm>
          <a:off x="1810518" y="669"/>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MOTIVATION OF STUDY</a:t>
          </a:r>
        </a:p>
      </dsp:txBody>
      <dsp:txXfrm>
        <a:off x="1810518" y="669"/>
        <a:ext cx="4638727" cy="1567548"/>
      </dsp:txXfrm>
    </dsp:sp>
    <dsp:sp modelId="{01D57B3E-CB3C-488D-A11E-1E049943B0FC}">
      <dsp:nvSpPr>
        <dsp:cNvPr id="0" name=""/>
        <dsp:cNvSpPr/>
      </dsp:nvSpPr>
      <dsp:spPr>
        <a:xfrm>
          <a:off x="0" y="1960104"/>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0B938C-87BE-42FA-B776-B2695140D054}">
      <dsp:nvSpPr>
        <dsp:cNvPr id="0" name=""/>
        <dsp:cNvSpPr/>
      </dsp:nvSpPr>
      <dsp:spPr>
        <a:xfrm>
          <a:off x="474183" y="2312803"/>
          <a:ext cx="862151" cy="862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28A779-460F-4AFB-AB36-0AE98CDB4AF9}">
      <dsp:nvSpPr>
        <dsp:cNvPr id="0" name=""/>
        <dsp:cNvSpPr/>
      </dsp:nvSpPr>
      <dsp:spPr>
        <a:xfrm>
          <a:off x="1810518" y="1960104"/>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OBJECTIVES</a:t>
          </a:r>
        </a:p>
      </dsp:txBody>
      <dsp:txXfrm>
        <a:off x="1810518" y="1960104"/>
        <a:ext cx="4638727" cy="1567548"/>
      </dsp:txXfrm>
    </dsp:sp>
    <dsp:sp modelId="{6D654B03-D4B4-4C7A-A147-5A1BA75D599A}">
      <dsp:nvSpPr>
        <dsp:cNvPr id="0" name=""/>
        <dsp:cNvSpPr/>
      </dsp:nvSpPr>
      <dsp:spPr>
        <a:xfrm>
          <a:off x="0" y="3919540"/>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35505-59A2-4342-BEC2-1B12E9A204AA}">
      <dsp:nvSpPr>
        <dsp:cNvPr id="0" name=""/>
        <dsp:cNvSpPr/>
      </dsp:nvSpPr>
      <dsp:spPr>
        <a:xfrm>
          <a:off x="474183" y="4272238"/>
          <a:ext cx="862151" cy="8621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C3B78F-0D83-43BC-9FB3-3984D92018D9}">
      <dsp:nvSpPr>
        <dsp:cNvPr id="0" name=""/>
        <dsp:cNvSpPr/>
      </dsp:nvSpPr>
      <dsp:spPr>
        <a:xfrm>
          <a:off x="1810518" y="3919540"/>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PROBLEM STATEMENT, SCOPE &amp; LIMITATIONS</a:t>
          </a:r>
        </a:p>
      </dsp:txBody>
      <dsp:txXfrm>
        <a:off x="1810518" y="3919540"/>
        <a:ext cx="4638727" cy="1567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EBD29-CDE4-47AE-A23F-3B5B0C11595F}">
      <dsp:nvSpPr>
        <dsp:cNvPr id="0" name=""/>
        <dsp:cNvSpPr/>
      </dsp:nvSpPr>
      <dsp:spPr>
        <a:xfrm>
          <a:off x="0" y="527"/>
          <a:ext cx="9343783" cy="12341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C5A60F-62E4-4450-904F-A6D25CEA5F12}">
      <dsp:nvSpPr>
        <dsp:cNvPr id="0" name=""/>
        <dsp:cNvSpPr/>
      </dsp:nvSpPr>
      <dsp:spPr>
        <a:xfrm>
          <a:off x="373320" y="278203"/>
          <a:ext cx="678764" cy="6787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F3CAA9-E238-4471-B4F3-48FD279FC345}">
      <dsp:nvSpPr>
        <dsp:cNvPr id="0" name=""/>
        <dsp:cNvSpPr/>
      </dsp:nvSpPr>
      <dsp:spPr>
        <a:xfrm>
          <a:off x="1425404" y="527"/>
          <a:ext cx="7918378" cy="123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11" tIns="130611" rIns="130611" bIns="130611" numCol="1" spcCol="1270" anchor="ctr" anchorCtr="0">
          <a:noAutofit/>
        </a:bodyPr>
        <a:lstStyle/>
        <a:p>
          <a:pPr marL="0" lvl="0" indent="0" algn="just" defTabSz="1066800">
            <a:lnSpc>
              <a:spcPct val="90000"/>
            </a:lnSpc>
            <a:spcBef>
              <a:spcPct val="0"/>
            </a:spcBef>
            <a:spcAft>
              <a:spcPct val="35000"/>
            </a:spcAft>
            <a:buNone/>
          </a:pPr>
          <a:r>
            <a:rPr lang="en-US" sz="2400" kern="1200" dirty="0"/>
            <a:t>Stock price prediction is an attractive area where we gain more profits to develop the business. </a:t>
          </a:r>
        </a:p>
      </dsp:txBody>
      <dsp:txXfrm>
        <a:off x="1425404" y="527"/>
        <a:ext cx="7918378" cy="1234116"/>
      </dsp:txXfrm>
    </dsp:sp>
    <dsp:sp modelId="{2492E753-7AEE-4F81-943A-D2307096789C}">
      <dsp:nvSpPr>
        <dsp:cNvPr id="0" name=""/>
        <dsp:cNvSpPr/>
      </dsp:nvSpPr>
      <dsp:spPr>
        <a:xfrm>
          <a:off x="0" y="1543173"/>
          <a:ext cx="9343783" cy="12341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4AC1AB-51EC-4DA8-A0F5-E95CA43CDC55}">
      <dsp:nvSpPr>
        <dsp:cNvPr id="0" name=""/>
        <dsp:cNvSpPr/>
      </dsp:nvSpPr>
      <dsp:spPr>
        <a:xfrm>
          <a:off x="373320" y="1820849"/>
          <a:ext cx="678764" cy="6787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E22491-2986-4374-AAF3-51DDCF61B11F}">
      <dsp:nvSpPr>
        <dsp:cNvPr id="0" name=""/>
        <dsp:cNvSpPr/>
      </dsp:nvSpPr>
      <dsp:spPr>
        <a:xfrm>
          <a:off x="1425404" y="1543173"/>
          <a:ext cx="7918378" cy="123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11" tIns="130611" rIns="130611" bIns="130611" numCol="1" spcCol="1270" anchor="ctr" anchorCtr="0">
          <a:noAutofit/>
        </a:bodyPr>
        <a:lstStyle/>
        <a:p>
          <a:pPr marL="0" lvl="0" indent="0" algn="just" defTabSz="1066800">
            <a:lnSpc>
              <a:spcPct val="90000"/>
            </a:lnSpc>
            <a:spcBef>
              <a:spcPct val="0"/>
            </a:spcBef>
            <a:spcAft>
              <a:spcPct val="35000"/>
            </a:spcAft>
            <a:buNone/>
          </a:pPr>
          <a:r>
            <a:rPr lang="en-US" sz="2400" kern="1200" dirty="0"/>
            <a:t>With a successful model for stock prediction, we can gain insight about market behavior over time. </a:t>
          </a:r>
        </a:p>
      </dsp:txBody>
      <dsp:txXfrm>
        <a:off x="1425404" y="1543173"/>
        <a:ext cx="7918378" cy="1234116"/>
      </dsp:txXfrm>
    </dsp:sp>
    <dsp:sp modelId="{D389EAB0-2199-43CD-968D-F2DCB11A5A0F}">
      <dsp:nvSpPr>
        <dsp:cNvPr id="0" name=""/>
        <dsp:cNvSpPr/>
      </dsp:nvSpPr>
      <dsp:spPr>
        <a:xfrm>
          <a:off x="0" y="3085818"/>
          <a:ext cx="9343783" cy="12341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94BCFE-C714-46E0-A854-717E128F8654}">
      <dsp:nvSpPr>
        <dsp:cNvPr id="0" name=""/>
        <dsp:cNvSpPr/>
      </dsp:nvSpPr>
      <dsp:spPr>
        <a:xfrm>
          <a:off x="373320" y="3363495"/>
          <a:ext cx="678764" cy="6787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EAD090-31E2-4C29-A76A-5F486872E622}">
      <dsp:nvSpPr>
        <dsp:cNvPr id="0" name=""/>
        <dsp:cNvSpPr/>
      </dsp:nvSpPr>
      <dsp:spPr>
        <a:xfrm>
          <a:off x="1425404" y="3085818"/>
          <a:ext cx="7918378" cy="1234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11" tIns="130611" rIns="130611" bIns="130611" numCol="1" spcCol="1270" anchor="ctr" anchorCtr="0">
          <a:noAutofit/>
        </a:bodyPr>
        <a:lstStyle/>
        <a:p>
          <a:pPr marL="0" lvl="0" indent="0" algn="just" defTabSz="1066800">
            <a:lnSpc>
              <a:spcPct val="90000"/>
            </a:lnSpc>
            <a:spcBef>
              <a:spcPct val="0"/>
            </a:spcBef>
            <a:spcAft>
              <a:spcPct val="35000"/>
            </a:spcAft>
            <a:buNone/>
          </a:pPr>
          <a:r>
            <a:rPr lang="en-US" sz="2400" kern="1200" dirty="0"/>
            <a:t>Machine learning technique will be an efficient method to solve the problem of predicting stock movements</a:t>
          </a:r>
        </a:p>
      </dsp:txBody>
      <dsp:txXfrm>
        <a:off x="1425404" y="3085818"/>
        <a:ext cx="7918378" cy="12341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F29FE-2F4F-496D-8054-45E03DD64698}">
      <dsp:nvSpPr>
        <dsp:cNvPr id="0" name=""/>
        <dsp:cNvSpPr/>
      </dsp:nvSpPr>
      <dsp:spPr>
        <a:xfrm>
          <a:off x="0" y="696"/>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21470-C5E1-44CF-A352-3330943B86B7}">
      <dsp:nvSpPr>
        <dsp:cNvPr id="0" name=""/>
        <dsp:cNvSpPr/>
      </dsp:nvSpPr>
      <dsp:spPr>
        <a:xfrm>
          <a:off x="177034" y="132375"/>
          <a:ext cx="321880" cy="321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B4F210-5046-4687-9163-1E12E089EA1A}">
      <dsp:nvSpPr>
        <dsp:cNvPr id="0" name=""/>
        <dsp:cNvSpPr/>
      </dsp:nvSpPr>
      <dsp:spPr>
        <a:xfrm>
          <a:off x="675949" y="696"/>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Identify problem</a:t>
          </a:r>
        </a:p>
      </dsp:txBody>
      <dsp:txXfrm>
        <a:off x="675949" y="696"/>
        <a:ext cx="5475881" cy="585237"/>
      </dsp:txXfrm>
    </dsp:sp>
    <dsp:sp modelId="{948207C7-5B89-4FE2-A2F4-E7C999ADE2E2}">
      <dsp:nvSpPr>
        <dsp:cNvPr id="0" name=""/>
        <dsp:cNvSpPr/>
      </dsp:nvSpPr>
      <dsp:spPr>
        <a:xfrm>
          <a:off x="0" y="73224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7F5E7-CE9B-4767-949E-5131B36B5850}">
      <dsp:nvSpPr>
        <dsp:cNvPr id="0" name=""/>
        <dsp:cNvSpPr/>
      </dsp:nvSpPr>
      <dsp:spPr>
        <a:xfrm>
          <a:off x="177034" y="863921"/>
          <a:ext cx="321880" cy="321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F0A53D-8F4D-4FC0-B380-0A6F3D22687D}">
      <dsp:nvSpPr>
        <dsp:cNvPr id="0" name=""/>
        <dsp:cNvSpPr/>
      </dsp:nvSpPr>
      <dsp:spPr>
        <a:xfrm>
          <a:off x="675949" y="73224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Literature survey</a:t>
          </a:r>
        </a:p>
      </dsp:txBody>
      <dsp:txXfrm>
        <a:off x="675949" y="732243"/>
        <a:ext cx="5475881" cy="585237"/>
      </dsp:txXfrm>
    </dsp:sp>
    <dsp:sp modelId="{C3655E04-AA5B-4571-9E63-F31D5D41398C}">
      <dsp:nvSpPr>
        <dsp:cNvPr id="0" name=""/>
        <dsp:cNvSpPr/>
      </dsp:nvSpPr>
      <dsp:spPr>
        <a:xfrm>
          <a:off x="0" y="1463790"/>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1FC4C-73F6-4DCA-ADE6-C00161DDDAE1}">
      <dsp:nvSpPr>
        <dsp:cNvPr id="0" name=""/>
        <dsp:cNvSpPr/>
      </dsp:nvSpPr>
      <dsp:spPr>
        <a:xfrm>
          <a:off x="177034" y="1595468"/>
          <a:ext cx="321880" cy="321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8B0739-85EA-45F7-87BC-6E1EC6556CB8}">
      <dsp:nvSpPr>
        <dsp:cNvPr id="0" name=""/>
        <dsp:cNvSpPr/>
      </dsp:nvSpPr>
      <dsp:spPr>
        <a:xfrm>
          <a:off x="675949" y="1463790"/>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Objective</a:t>
          </a:r>
        </a:p>
      </dsp:txBody>
      <dsp:txXfrm>
        <a:off x="675949" y="1463790"/>
        <a:ext cx="5475881" cy="585237"/>
      </dsp:txXfrm>
    </dsp:sp>
    <dsp:sp modelId="{0BF84229-43C6-4EAD-8126-F97A3C5745AD}">
      <dsp:nvSpPr>
        <dsp:cNvPr id="0" name=""/>
        <dsp:cNvSpPr/>
      </dsp:nvSpPr>
      <dsp:spPr>
        <a:xfrm>
          <a:off x="0" y="2195336"/>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E50D3-352A-4D80-A082-ECE954F6F836}">
      <dsp:nvSpPr>
        <dsp:cNvPr id="0" name=""/>
        <dsp:cNvSpPr/>
      </dsp:nvSpPr>
      <dsp:spPr>
        <a:xfrm>
          <a:off x="177034" y="2327015"/>
          <a:ext cx="321880" cy="3218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4EA093-FAD0-480E-ACB2-A789ED74DE58}">
      <dsp:nvSpPr>
        <dsp:cNvPr id="0" name=""/>
        <dsp:cNvSpPr/>
      </dsp:nvSpPr>
      <dsp:spPr>
        <a:xfrm>
          <a:off x="675949" y="2195336"/>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Data set</a:t>
          </a:r>
        </a:p>
      </dsp:txBody>
      <dsp:txXfrm>
        <a:off x="675949" y="2195336"/>
        <a:ext cx="5475881" cy="585237"/>
      </dsp:txXfrm>
    </dsp:sp>
    <dsp:sp modelId="{9484B382-D9C0-4D0C-91C8-C8A0AAF4E90E}">
      <dsp:nvSpPr>
        <dsp:cNvPr id="0" name=""/>
        <dsp:cNvSpPr/>
      </dsp:nvSpPr>
      <dsp:spPr>
        <a:xfrm>
          <a:off x="0" y="292688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3A220-35B5-4274-8330-C8A3801D4E9B}">
      <dsp:nvSpPr>
        <dsp:cNvPr id="0" name=""/>
        <dsp:cNvSpPr/>
      </dsp:nvSpPr>
      <dsp:spPr>
        <a:xfrm>
          <a:off x="177034" y="3058562"/>
          <a:ext cx="321880" cy="3218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A48327-8A4A-4BBA-A343-366AF1148A49}">
      <dsp:nvSpPr>
        <dsp:cNvPr id="0" name=""/>
        <dsp:cNvSpPr/>
      </dsp:nvSpPr>
      <dsp:spPr>
        <a:xfrm>
          <a:off x="675949" y="292688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Design</a:t>
          </a:r>
        </a:p>
      </dsp:txBody>
      <dsp:txXfrm>
        <a:off x="675949" y="2926883"/>
        <a:ext cx="5475881" cy="585237"/>
      </dsp:txXfrm>
    </dsp:sp>
    <dsp:sp modelId="{AFA41257-90A4-4E63-9CCA-2881E8E78C61}">
      <dsp:nvSpPr>
        <dsp:cNvPr id="0" name=""/>
        <dsp:cNvSpPr/>
      </dsp:nvSpPr>
      <dsp:spPr>
        <a:xfrm>
          <a:off x="0" y="3658430"/>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C7DB6-CCE8-4B41-9A7A-E9637E47935D}">
      <dsp:nvSpPr>
        <dsp:cNvPr id="0" name=""/>
        <dsp:cNvSpPr/>
      </dsp:nvSpPr>
      <dsp:spPr>
        <a:xfrm>
          <a:off x="177034" y="3790108"/>
          <a:ext cx="321880" cy="32188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37CA1E-F211-4185-B5D7-C2DE43A94ACD}">
      <dsp:nvSpPr>
        <dsp:cNvPr id="0" name=""/>
        <dsp:cNvSpPr/>
      </dsp:nvSpPr>
      <dsp:spPr>
        <a:xfrm>
          <a:off x="675949" y="3658430"/>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Implementation</a:t>
          </a:r>
        </a:p>
      </dsp:txBody>
      <dsp:txXfrm>
        <a:off x="675949" y="3658430"/>
        <a:ext cx="5475881" cy="585237"/>
      </dsp:txXfrm>
    </dsp:sp>
    <dsp:sp modelId="{C621F3F9-0C22-4440-AF46-0129B4EC4DF2}">
      <dsp:nvSpPr>
        <dsp:cNvPr id="0" name=""/>
        <dsp:cNvSpPr/>
      </dsp:nvSpPr>
      <dsp:spPr>
        <a:xfrm>
          <a:off x="0" y="4389977"/>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D7D5CA-5093-4083-8409-92AB6B049F6C}">
      <dsp:nvSpPr>
        <dsp:cNvPr id="0" name=""/>
        <dsp:cNvSpPr/>
      </dsp:nvSpPr>
      <dsp:spPr>
        <a:xfrm>
          <a:off x="177034" y="4521655"/>
          <a:ext cx="321880" cy="32188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7CDC25-73A8-4B34-8DDB-369271ADC994}">
      <dsp:nvSpPr>
        <dsp:cNvPr id="0" name=""/>
        <dsp:cNvSpPr/>
      </dsp:nvSpPr>
      <dsp:spPr>
        <a:xfrm>
          <a:off x="675949" y="4389977"/>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Results </a:t>
          </a:r>
        </a:p>
      </dsp:txBody>
      <dsp:txXfrm>
        <a:off x="675949" y="4389977"/>
        <a:ext cx="5475881" cy="585237"/>
      </dsp:txXfrm>
    </dsp:sp>
    <dsp:sp modelId="{482F9926-15BF-4B4A-921A-E0CBFFC9FAB9}">
      <dsp:nvSpPr>
        <dsp:cNvPr id="0" name=""/>
        <dsp:cNvSpPr/>
      </dsp:nvSpPr>
      <dsp:spPr>
        <a:xfrm>
          <a:off x="0" y="512152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424EBE-AB7F-48E7-BE2A-E478973C8FC6}">
      <dsp:nvSpPr>
        <dsp:cNvPr id="0" name=""/>
        <dsp:cNvSpPr/>
      </dsp:nvSpPr>
      <dsp:spPr>
        <a:xfrm>
          <a:off x="177034" y="5253202"/>
          <a:ext cx="321880" cy="32188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7EFD25-7215-4B14-9141-A5B8A3BD740E}">
      <dsp:nvSpPr>
        <dsp:cNvPr id="0" name=""/>
        <dsp:cNvSpPr/>
      </dsp:nvSpPr>
      <dsp:spPr>
        <a:xfrm>
          <a:off x="675949" y="512152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Conclusion </a:t>
          </a:r>
        </a:p>
      </dsp:txBody>
      <dsp:txXfrm>
        <a:off x="675949" y="5121523"/>
        <a:ext cx="5475881" cy="5852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29B90-6E7F-4C3B-AFB0-81D1E2CB4A4C}" type="datetimeFigureOut">
              <a:rPr lang="en-IN" smtClean="0"/>
              <a:t>09-03-2022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58AED-A9E6-4736-8018-FFE4BE20A7C1}" type="slidenum">
              <a:rPr lang="en-IN" smtClean="0"/>
              <a:t>‹#›</a:t>
            </a:fld>
            <a:endParaRPr lang="en-IN"/>
          </a:p>
        </p:txBody>
      </p:sp>
    </p:spTree>
    <p:extLst>
      <p:ext uri="{BB962C8B-B14F-4D97-AF65-F5344CB8AC3E}">
        <p14:creationId xmlns:p14="http://schemas.microsoft.com/office/powerpoint/2010/main" val="3668533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3/9/2022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24844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3/9/2022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57026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3/9/2022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01660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609562" y="273352"/>
            <a:ext cx="10971684" cy="114468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609562" y="1604841"/>
            <a:ext cx="10971684" cy="397748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93684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6155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01044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90914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29299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05347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038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3/9/2022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3021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3/9/2022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9072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3/9/2022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2104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3/9/2022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9470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3/9/2022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54976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3/9/2022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155093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3/9/2022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2265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3/9/2022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32042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3/9/2022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1381833069"/>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 id="2147483684" r:id="rId12"/>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129281" y="1924938"/>
            <a:ext cx="5933439" cy="635000"/>
          </a:xfrm>
          <a:prstGeom prst="rect">
            <a:avLst/>
          </a:prstGeom>
        </p:spPr>
        <p:txBody>
          <a:bodyPr wrap="square" lIns="0" tIns="0" rIns="0" bIns="0">
            <a:spAutoFit/>
          </a:bodyPr>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3/9/2022</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0287818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hyperlink" Target="https://github.com/0xpranjal/Stock-Prediction-using-different-models/blob/main/Notebooks/1.%20Time%20Series%20Forecasting%20with%20Naive%2C%20Moving%20Averages%2C%20and%20ARIMA.ipynb" TargetMode="External"/><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hyperlink" Target="https://github.com/0xpranjal/Stock-Prediction-using-different-models/blob/main/Notebooks/4.%20RNN_seqtovec_seqtoseq.ipynb" TargetMode="External"/><Relationship Id="rId5" Type="http://schemas.openxmlformats.org/officeDocument/2006/relationships/hyperlink" Target="https://towardsdatascience.com/time-series-forecasting-predicting-stock-prices-using-an-arima-model-2e3b3080bd70" TargetMode="External"/><Relationship Id="rId4" Type="http://schemas.openxmlformats.org/officeDocument/2006/relationships/hyperlink" Target="https://sci-hub.ee/10.1109/aiam48774.2019.0011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theconversation.com/when-it-comes-to-economic-forecasting-its-wise-to-admit-to-uncertainty-12437"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8789" y="1857429"/>
            <a:ext cx="7834421" cy="627736"/>
          </a:xfrm>
          <a:prstGeom prst="rect">
            <a:avLst/>
          </a:prstGeom>
        </p:spPr>
        <p:txBody>
          <a:bodyPr vert="horz" wrap="square" lIns="0" tIns="12065" rIns="0" bIns="0" rtlCol="0">
            <a:spAutoFit/>
          </a:bodyPr>
          <a:lstStyle/>
          <a:p>
            <a:pPr marL="13970">
              <a:spcBef>
                <a:spcPts val="95"/>
              </a:spcBef>
            </a:pPr>
            <a:r>
              <a:rPr lang="en-IN" spc="-20" dirty="0"/>
              <a:t>ALGORITHMIC TRADING </a:t>
            </a:r>
            <a:endParaRPr spc="-5" dirty="0"/>
          </a:p>
        </p:txBody>
      </p:sp>
      <p:sp>
        <p:nvSpPr>
          <p:cNvPr id="3" name="object 3"/>
          <p:cNvSpPr txBox="1"/>
          <p:nvPr/>
        </p:nvSpPr>
        <p:spPr>
          <a:xfrm>
            <a:off x="7751445" y="2858563"/>
            <a:ext cx="3971982" cy="1283044"/>
          </a:xfrm>
          <a:prstGeom prst="rect">
            <a:avLst/>
          </a:prstGeom>
        </p:spPr>
        <p:txBody>
          <a:bodyPr vert="horz" wrap="square" lIns="0" tIns="13335" rIns="0" bIns="0" rtlCol="0">
            <a:spAutoFit/>
          </a:bodyPr>
          <a:lstStyle/>
          <a:p>
            <a:pPr marL="12700">
              <a:spcBef>
                <a:spcPts val="105"/>
              </a:spcBef>
            </a:pPr>
            <a:r>
              <a:rPr lang="pt-BR" sz="2000" b="1" dirty="0">
                <a:latin typeface="Arial"/>
                <a:cs typeface="Arial"/>
              </a:rPr>
              <a:t>BATCH NO. 62</a:t>
            </a:r>
          </a:p>
          <a:p>
            <a:pPr marL="12700">
              <a:spcBef>
                <a:spcPts val="105"/>
              </a:spcBef>
            </a:pPr>
            <a:r>
              <a:rPr lang="pt-BR" sz="2000" b="1" dirty="0">
                <a:latin typeface="Arial"/>
                <a:cs typeface="Arial"/>
              </a:rPr>
              <a:t>L Bharadwaj          18H51A0517</a:t>
            </a:r>
          </a:p>
          <a:p>
            <a:pPr marL="12700">
              <a:spcBef>
                <a:spcPts val="105"/>
              </a:spcBef>
            </a:pPr>
            <a:r>
              <a:rPr lang="pt-BR" sz="2000" b="1" dirty="0">
                <a:latin typeface="Arial"/>
                <a:cs typeface="Arial"/>
              </a:rPr>
              <a:t>M M Prathyush      18H51A0518</a:t>
            </a:r>
          </a:p>
          <a:p>
            <a:pPr marL="12700">
              <a:spcBef>
                <a:spcPts val="105"/>
              </a:spcBef>
            </a:pPr>
            <a:r>
              <a:rPr lang="pt-BR" sz="2000" b="1" dirty="0">
                <a:latin typeface="Arial"/>
                <a:cs typeface="Arial"/>
              </a:rPr>
              <a:t>G Vineetkumar      18H51A0596</a:t>
            </a:r>
          </a:p>
        </p:txBody>
      </p:sp>
      <p:sp>
        <p:nvSpPr>
          <p:cNvPr id="4" name="object 4"/>
          <p:cNvSpPr txBox="1"/>
          <p:nvPr/>
        </p:nvSpPr>
        <p:spPr>
          <a:xfrm>
            <a:off x="1831340" y="4907357"/>
            <a:ext cx="4890770" cy="937894"/>
          </a:xfrm>
          <a:prstGeom prst="rect">
            <a:avLst/>
          </a:prstGeom>
        </p:spPr>
        <p:txBody>
          <a:bodyPr vert="horz" wrap="square" lIns="0" tIns="140970" rIns="0" bIns="0" rtlCol="0">
            <a:spAutoFit/>
          </a:bodyPr>
          <a:lstStyle/>
          <a:p>
            <a:pPr marL="12700">
              <a:spcBef>
                <a:spcPts val="1110"/>
              </a:spcBef>
            </a:pPr>
            <a:r>
              <a:rPr sz="2800" b="1" spc="-10" dirty="0">
                <a:solidFill>
                  <a:srgbClr val="C00000"/>
                </a:solidFill>
                <a:latin typeface="Arial"/>
                <a:cs typeface="Arial"/>
              </a:rPr>
              <a:t>Under</a:t>
            </a:r>
            <a:r>
              <a:rPr sz="2800" b="1" spc="20" dirty="0">
                <a:solidFill>
                  <a:srgbClr val="C00000"/>
                </a:solidFill>
                <a:latin typeface="Arial"/>
                <a:cs typeface="Arial"/>
              </a:rPr>
              <a:t> </a:t>
            </a:r>
            <a:r>
              <a:rPr sz="2800" b="1" spc="-5" dirty="0">
                <a:solidFill>
                  <a:srgbClr val="C00000"/>
                </a:solidFill>
                <a:latin typeface="Arial"/>
                <a:cs typeface="Arial"/>
              </a:rPr>
              <a:t>esteemed</a:t>
            </a:r>
            <a:r>
              <a:rPr sz="2800" b="1" dirty="0">
                <a:solidFill>
                  <a:srgbClr val="C00000"/>
                </a:solidFill>
                <a:latin typeface="Arial"/>
                <a:cs typeface="Arial"/>
              </a:rPr>
              <a:t> </a:t>
            </a:r>
            <a:r>
              <a:rPr sz="2800" b="1" spc="-5" dirty="0">
                <a:solidFill>
                  <a:srgbClr val="C00000"/>
                </a:solidFill>
                <a:latin typeface="Arial"/>
                <a:cs typeface="Arial"/>
              </a:rPr>
              <a:t>guidance</a:t>
            </a:r>
            <a:r>
              <a:rPr sz="2800" b="1" spc="30" dirty="0">
                <a:solidFill>
                  <a:srgbClr val="C00000"/>
                </a:solidFill>
                <a:latin typeface="Arial"/>
                <a:cs typeface="Arial"/>
              </a:rPr>
              <a:t> </a:t>
            </a:r>
            <a:r>
              <a:rPr sz="2800" b="1" spc="-5" dirty="0">
                <a:solidFill>
                  <a:srgbClr val="C00000"/>
                </a:solidFill>
                <a:latin typeface="Arial"/>
                <a:cs typeface="Arial"/>
              </a:rPr>
              <a:t>of</a:t>
            </a:r>
            <a:endParaRPr sz="2800" dirty="0">
              <a:solidFill>
                <a:prstClr val="black"/>
              </a:solidFill>
              <a:latin typeface="Arial"/>
              <a:cs typeface="Arial"/>
            </a:endParaRPr>
          </a:p>
          <a:p>
            <a:pPr marL="12700">
              <a:spcBef>
                <a:spcPts val="650"/>
              </a:spcBef>
            </a:pPr>
            <a:r>
              <a:rPr lang="en-IN" b="1" dirty="0" err="1">
                <a:solidFill>
                  <a:prstClr val="black"/>
                </a:solidFill>
                <a:latin typeface="Arial"/>
                <a:cs typeface="Arial"/>
              </a:rPr>
              <a:t>Dr.</a:t>
            </a:r>
            <a:r>
              <a:rPr lang="en-IN" b="1" dirty="0">
                <a:solidFill>
                  <a:prstClr val="black"/>
                </a:solidFill>
                <a:latin typeface="Arial"/>
                <a:cs typeface="Arial"/>
              </a:rPr>
              <a:t> </a:t>
            </a:r>
            <a:r>
              <a:rPr lang="en-IN" b="1" dirty="0" err="1">
                <a:solidFill>
                  <a:prstClr val="black"/>
                </a:solidFill>
                <a:latin typeface="Arial"/>
                <a:cs typeface="Arial"/>
              </a:rPr>
              <a:t>Sarat</a:t>
            </a:r>
            <a:r>
              <a:rPr lang="en-IN" b="1" dirty="0">
                <a:solidFill>
                  <a:prstClr val="black"/>
                </a:solidFill>
                <a:latin typeface="Arial"/>
                <a:cs typeface="Arial"/>
              </a:rPr>
              <a:t> Chandra Nayak </a:t>
            </a:r>
            <a:endParaRPr dirty="0">
              <a:solidFill>
                <a:prstClr val="black"/>
              </a:solidFill>
              <a:latin typeface="Arial"/>
              <a:cs typeface="Arial"/>
            </a:endParaRPr>
          </a:p>
        </p:txBody>
      </p:sp>
      <p:graphicFrame>
        <p:nvGraphicFramePr>
          <p:cNvPr id="5" name="object 5"/>
          <p:cNvGraphicFramePr>
            <a:graphicFrameLocks noGrp="1"/>
          </p:cNvGraphicFramePr>
          <p:nvPr/>
        </p:nvGraphicFramePr>
        <p:xfrm>
          <a:off x="3319398" y="249384"/>
          <a:ext cx="6468110" cy="920750"/>
        </p:xfrm>
        <a:graphic>
          <a:graphicData uri="http://schemas.openxmlformats.org/drawingml/2006/table">
            <a:tbl>
              <a:tblPr firstRow="1" bandRow="1">
                <a:tableStyleId>{2D5ABB26-0587-4C30-8999-92F81FD0307C}</a:tableStyleId>
              </a:tblPr>
              <a:tblGrid>
                <a:gridCol w="6468110">
                  <a:extLst>
                    <a:ext uri="{9D8B030D-6E8A-4147-A177-3AD203B41FA5}">
                      <a16:colId xmlns:a16="http://schemas.microsoft.com/office/drawing/2014/main" val="20000"/>
                    </a:ext>
                  </a:extLst>
                </a:gridCol>
              </a:tblGrid>
              <a:tr h="302260">
                <a:tc>
                  <a:txBody>
                    <a:bodyPr/>
                    <a:lstStyle/>
                    <a:p>
                      <a:pPr algn="ctr">
                        <a:lnSpc>
                          <a:spcPts val="2215"/>
                        </a:lnSpc>
                      </a:pPr>
                      <a:r>
                        <a:rPr sz="2000" dirty="0">
                          <a:solidFill>
                            <a:srgbClr val="001F5F"/>
                          </a:solidFill>
                          <a:latin typeface="Arial"/>
                          <a:cs typeface="Arial"/>
                        </a:rPr>
                        <a:t>CMR</a:t>
                      </a:r>
                      <a:r>
                        <a:rPr sz="2000" spc="-20" dirty="0">
                          <a:solidFill>
                            <a:srgbClr val="001F5F"/>
                          </a:solidFill>
                          <a:latin typeface="Arial"/>
                          <a:cs typeface="Arial"/>
                        </a:rPr>
                        <a:t> </a:t>
                      </a:r>
                      <a:r>
                        <a:rPr sz="2000" dirty="0">
                          <a:solidFill>
                            <a:srgbClr val="001F5F"/>
                          </a:solidFill>
                          <a:latin typeface="Arial"/>
                          <a:cs typeface="Arial"/>
                        </a:rPr>
                        <a:t>COLLEGE</a:t>
                      </a:r>
                      <a:r>
                        <a:rPr sz="2000" spc="-40" dirty="0">
                          <a:solidFill>
                            <a:srgbClr val="001F5F"/>
                          </a:solidFill>
                          <a:latin typeface="Arial"/>
                          <a:cs typeface="Arial"/>
                        </a:rPr>
                        <a:t> </a:t>
                      </a:r>
                      <a:r>
                        <a:rPr sz="2000" dirty="0">
                          <a:solidFill>
                            <a:srgbClr val="001F5F"/>
                          </a:solidFill>
                          <a:latin typeface="Arial"/>
                          <a:cs typeface="Arial"/>
                        </a:rPr>
                        <a:t>OF</a:t>
                      </a:r>
                      <a:r>
                        <a:rPr sz="2000" spc="-20" dirty="0">
                          <a:solidFill>
                            <a:srgbClr val="001F5F"/>
                          </a:solidFill>
                          <a:latin typeface="Arial"/>
                          <a:cs typeface="Arial"/>
                        </a:rPr>
                        <a:t> </a:t>
                      </a:r>
                      <a:r>
                        <a:rPr sz="2000" dirty="0">
                          <a:solidFill>
                            <a:srgbClr val="001F5F"/>
                          </a:solidFill>
                          <a:latin typeface="Arial"/>
                          <a:cs typeface="Arial"/>
                        </a:rPr>
                        <a:t>ENGINEERING</a:t>
                      </a:r>
                      <a:r>
                        <a:rPr sz="2000" spc="-20" dirty="0">
                          <a:solidFill>
                            <a:srgbClr val="001F5F"/>
                          </a:solidFill>
                          <a:latin typeface="Arial"/>
                          <a:cs typeface="Arial"/>
                        </a:rPr>
                        <a:t> </a:t>
                      </a:r>
                      <a:r>
                        <a:rPr sz="2000" dirty="0">
                          <a:solidFill>
                            <a:srgbClr val="001F5F"/>
                          </a:solidFill>
                          <a:latin typeface="Arial"/>
                          <a:cs typeface="Arial"/>
                        </a:rPr>
                        <a:t>&amp;</a:t>
                      </a:r>
                      <a:r>
                        <a:rPr sz="2000" spc="-5" dirty="0">
                          <a:solidFill>
                            <a:srgbClr val="001F5F"/>
                          </a:solidFill>
                          <a:latin typeface="Arial"/>
                          <a:cs typeface="Arial"/>
                        </a:rPr>
                        <a:t> </a:t>
                      </a:r>
                      <a:r>
                        <a:rPr sz="2000" dirty="0">
                          <a:solidFill>
                            <a:srgbClr val="001F5F"/>
                          </a:solidFill>
                          <a:latin typeface="Arial"/>
                          <a:cs typeface="Arial"/>
                        </a:rPr>
                        <a:t>TECHNOLOGY</a:t>
                      </a:r>
                      <a:endParaRPr sz="2000">
                        <a:latin typeface="Arial"/>
                        <a:cs typeface="Arial"/>
                      </a:endParaRPr>
                    </a:p>
                  </a:txBody>
                  <a:tcPr marL="0" marR="0" marT="0" marB="0"/>
                </a:tc>
                <a:extLst>
                  <a:ext uri="{0D108BD9-81ED-4DB2-BD59-A6C34878D82A}">
                    <a16:rowId xmlns:a16="http://schemas.microsoft.com/office/drawing/2014/main" val="10000"/>
                  </a:ext>
                </a:extLst>
              </a:tr>
              <a:tr h="318135">
                <a:tc>
                  <a:txBody>
                    <a:bodyPr/>
                    <a:lstStyle/>
                    <a:p>
                      <a:pPr marL="1905" algn="ctr">
                        <a:lnSpc>
                          <a:spcPts val="2355"/>
                        </a:lnSpc>
                      </a:pPr>
                      <a:r>
                        <a:rPr sz="2000" dirty="0">
                          <a:solidFill>
                            <a:srgbClr val="001F5F"/>
                          </a:solidFill>
                          <a:latin typeface="Arial"/>
                          <a:cs typeface="Arial"/>
                        </a:rPr>
                        <a:t>Kandlakoya,</a:t>
                      </a:r>
                      <a:r>
                        <a:rPr sz="2000" spc="-30" dirty="0">
                          <a:solidFill>
                            <a:srgbClr val="001F5F"/>
                          </a:solidFill>
                          <a:latin typeface="Arial"/>
                          <a:cs typeface="Arial"/>
                        </a:rPr>
                        <a:t> </a:t>
                      </a:r>
                      <a:r>
                        <a:rPr sz="2000" dirty="0">
                          <a:solidFill>
                            <a:srgbClr val="001F5F"/>
                          </a:solidFill>
                          <a:latin typeface="Arial"/>
                          <a:cs typeface="Arial"/>
                        </a:rPr>
                        <a:t>Medchal,</a:t>
                      </a:r>
                      <a:r>
                        <a:rPr sz="2000" spc="-50" dirty="0">
                          <a:solidFill>
                            <a:srgbClr val="001F5F"/>
                          </a:solidFill>
                          <a:latin typeface="Arial"/>
                          <a:cs typeface="Arial"/>
                        </a:rPr>
                        <a:t> </a:t>
                      </a:r>
                      <a:r>
                        <a:rPr sz="2000" dirty="0">
                          <a:solidFill>
                            <a:srgbClr val="001F5F"/>
                          </a:solidFill>
                          <a:latin typeface="Arial"/>
                          <a:cs typeface="Arial"/>
                        </a:rPr>
                        <a:t>Hyderabad</a:t>
                      </a:r>
                      <a:r>
                        <a:rPr sz="2000" spc="-25" dirty="0">
                          <a:solidFill>
                            <a:srgbClr val="001F5F"/>
                          </a:solidFill>
                          <a:latin typeface="Arial"/>
                          <a:cs typeface="Arial"/>
                        </a:rPr>
                        <a:t> </a:t>
                      </a:r>
                      <a:r>
                        <a:rPr sz="2000" dirty="0">
                          <a:solidFill>
                            <a:srgbClr val="001F5F"/>
                          </a:solidFill>
                          <a:latin typeface="Arial"/>
                          <a:cs typeface="Arial"/>
                        </a:rPr>
                        <a:t>-</a:t>
                      </a:r>
                      <a:r>
                        <a:rPr sz="2000" spc="-10" dirty="0">
                          <a:solidFill>
                            <a:srgbClr val="001F5F"/>
                          </a:solidFill>
                          <a:latin typeface="Arial"/>
                          <a:cs typeface="Arial"/>
                        </a:rPr>
                        <a:t> </a:t>
                      </a:r>
                      <a:r>
                        <a:rPr sz="2000" dirty="0">
                          <a:solidFill>
                            <a:srgbClr val="001F5F"/>
                          </a:solidFill>
                          <a:latin typeface="Arial"/>
                          <a:cs typeface="Arial"/>
                        </a:rPr>
                        <a:t>501401</a:t>
                      </a:r>
                      <a:endParaRPr sz="2000">
                        <a:latin typeface="Arial"/>
                        <a:cs typeface="Arial"/>
                      </a:endParaRPr>
                    </a:p>
                  </a:txBody>
                  <a:tcPr marL="0" marR="0" marT="0" marB="0"/>
                </a:tc>
                <a:extLst>
                  <a:ext uri="{0D108BD9-81ED-4DB2-BD59-A6C34878D82A}">
                    <a16:rowId xmlns:a16="http://schemas.microsoft.com/office/drawing/2014/main" val="10001"/>
                  </a:ext>
                </a:extLst>
              </a:tr>
              <a:tr h="300355">
                <a:tc>
                  <a:txBody>
                    <a:bodyPr/>
                    <a:lstStyle/>
                    <a:p>
                      <a:pPr algn="ctr">
                        <a:lnSpc>
                          <a:spcPts val="2270"/>
                        </a:lnSpc>
                      </a:pPr>
                      <a:r>
                        <a:rPr sz="2000" dirty="0">
                          <a:solidFill>
                            <a:srgbClr val="001F5F"/>
                          </a:solidFill>
                          <a:latin typeface="Arial"/>
                          <a:cs typeface="Arial"/>
                        </a:rPr>
                        <a:t>Department</a:t>
                      </a:r>
                      <a:r>
                        <a:rPr sz="2000" spc="-45" dirty="0">
                          <a:solidFill>
                            <a:srgbClr val="001F5F"/>
                          </a:solidFill>
                          <a:latin typeface="Arial"/>
                          <a:cs typeface="Arial"/>
                        </a:rPr>
                        <a:t> </a:t>
                      </a:r>
                      <a:r>
                        <a:rPr sz="2000" dirty="0">
                          <a:solidFill>
                            <a:srgbClr val="001F5F"/>
                          </a:solidFill>
                          <a:latin typeface="Arial"/>
                          <a:cs typeface="Arial"/>
                        </a:rPr>
                        <a:t>of</a:t>
                      </a:r>
                      <a:r>
                        <a:rPr sz="2000" spc="-25" dirty="0">
                          <a:solidFill>
                            <a:srgbClr val="001F5F"/>
                          </a:solidFill>
                          <a:latin typeface="Arial"/>
                          <a:cs typeface="Arial"/>
                        </a:rPr>
                        <a:t> </a:t>
                      </a:r>
                      <a:r>
                        <a:rPr sz="2000" dirty="0">
                          <a:solidFill>
                            <a:srgbClr val="001F5F"/>
                          </a:solidFill>
                          <a:latin typeface="Arial"/>
                          <a:cs typeface="Arial"/>
                        </a:rPr>
                        <a:t>Computer</a:t>
                      </a:r>
                      <a:r>
                        <a:rPr sz="2000" spc="-40" dirty="0">
                          <a:solidFill>
                            <a:srgbClr val="001F5F"/>
                          </a:solidFill>
                          <a:latin typeface="Arial"/>
                          <a:cs typeface="Arial"/>
                        </a:rPr>
                        <a:t> </a:t>
                      </a:r>
                      <a:r>
                        <a:rPr sz="2000" dirty="0">
                          <a:solidFill>
                            <a:srgbClr val="001F5F"/>
                          </a:solidFill>
                          <a:latin typeface="Arial"/>
                          <a:cs typeface="Arial"/>
                        </a:rPr>
                        <a:t>Science</a:t>
                      </a:r>
                      <a:r>
                        <a:rPr sz="2000" spc="-20" dirty="0">
                          <a:solidFill>
                            <a:srgbClr val="001F5F"/>
                          </a:solidFill>
                          <a:latin typeface="Arial"/>
                          <a:cs typeface="Arial"/>
                        </a:rPr>
                        <a:t> </a:t>
                      </a:r>
                      <a:r>
                        <a:rPr sz="2000" dirty="0">
                          <a:solidFill>
                            <a:srgbClr val="001F5F"/>
                          </a:solidFill>
                          <a:latin typeface="Arial"/>
                          <a:cs typeface="Arial"/>
                        </a:rPr>
                        <a:t>and</a:t>
                      </a:r>
                      <a:r>
                        <a:rPr sz="2000" spc="-10" dirty="0">
                          <a:solidFill>
                            <a:srgbClr val="001F5F"/>
                          </a:solidFill>
                          <a:latin typeface="Arial"/>
                          <a:cs typeface="Arial"/>
                        </a:rPr>
                        <a:t> </a:t>
                      </a:r>
                      <a:r>
                        <a:rPr sz="2000" dirty="0">
                          <a:solidFill>
                            <a:srgbClr val="001F5F"/>
                          </a:solidFill>
                          <a:latin typeface="Arial"/>
                          <a:cs typeface="Arial"/>
                        </a:rPr>
                        <a:t>Engineering</a:t>
                      </a:r>
                      <a:endParaRPr sz="2000">
                        <a:latin typeface="Arial"/>
                        <a:cs typeface="Arial"/>
                      </a:endParaRPr>
                    </a:p>
                  </a:txBody>
                  <a:tcPr marL="0" marR="0" marT="0" marB="0"/>
                </a:tc>
                <a:extLst>
                  <a:ext uri="{0D108BD9-81ED-4DB2-BD59-A6C34878D82A}">
                    <a16:rowId xmlns:a16="http://schemas.microsoft.com/office/drawing/2014/main" val="10002"/>
                  </a:ext>
                </a:extLst>
              </a:tr>
            </a:tbl>
          </a:graphicData>
        </a:graphic>
      </p:graphicFrame>
      <p:pic>
        <p:nvPicPr>
          <p:cNvPr id="6" name="object 6"/>
          <p:cNvPicPr/>
          <p:nvPr/>
        </p:nvPicPr>
        <p:blipFill>
          <a:blip r:embed="rId2" cstate="print"/>
          <a:stretch>
            <a:fillRect/>
          </a:stretch>
        </p:blipFill>
        <p:spPr>
          <a:xfrm>
            <a:off x="2010439" y="252046"/>
            <a:ext cx="1084520" cy="10902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5B250-3ADD-4925-B418-590F384DF820}"/>
              </a:ext>
            </a:extLst>
          </p:cNvPr>
          <p:cNvSpPr>
            <a:spLocks noGrp="1"/>
          </p:cNvSpPr>
          <p:nvPr>
            <p:ph type="title"/>
          </p:nvPr>
        </p:nvSpPr>
        <p:spPr/>
        <p:txBody>
          <a:bodyPr/>
          <a:lstStyle/>
          <a:p>
            <a:r>
              <a:rPr lang="en-US" dirty="0"/>
              <a:t>MOVING AVERAGE</a:t>
            </a:r>
            <a:endParaRPr lang="en-IN" dirty="0"/>
          </a:p>
        </p:txBody>
      </p:sp>
      <p:sp>
        <p:nvSpPr>
          <p:cNvPr id="3" name="Subtitle 2">
            <a:extLst>
              <a:ext uri="{FF2B5EF4-FFF2-40B4-BE49-F238E27FC236}">
                <a16:creationId xmlns:a16="http://schemas.microsoft.com/office/drawing/2014/main" id="{C4875CA0-FD26-4040-9E0D-BD83B5C4E6E5}"/>
              </a:ext>
            </a:extLst>
          </p:cNvPr>
          <p:cNvSpPr>
            <a:spLocks noGrp="1"/>
          </p:cNvSpPr>
          <p:nvPr>
            <p:ph type="subTitle" idx="1"/>
          </p:nvPr>
        </p:nvSpPr>
        <p:spPr>
          <a:xfrm>
            <a:off x="609562" y="1604841"/>
            <a:ext cx="9407895" cy="3977484"/>
          </a:xfrm>
        </p:spPr>
        <p:txBody>
          <a:bodyPr/>
          <a:lstStyle/>
          <a:p>
            <a:pPr marL="342900" indent="-342900" algn="just">
              <a:buFont typeface="Wingdings" panose="05000000000000000000" pitchFamily="2" charset="2"/>
              <a:buChar char="Ø"/>
            </a:pPr>
            <a:r>
              <a:rPr lang="en-US" b="0" i="0" dirty="0">
                <a:solidFill>
                  <a:srgbClr val="111111"/>
                </a:solidFill>
                <a:effectLst/>
                <a:latin typeface="SourceSansPro"/>
              </a:rPr>
              <a:t>Simple moving averages calculate the average of a range of prices by the number of periods within that range.</a:t>
            </a:r>
          </a:p>
          <a:p>
            <a:pPr marL="342900" indent="-342900" algn="just">
              <a:buFont typeface="Wingdings" panose="05000000000000000000" pitchFamily="2" charset="2"/>
              <a:buChar char="Ø"/>
            </a:pPr>
            <a:endParaRPr lang="en-US" b="0" i="0" dirty="0">
              <a:solidFill>
                <a:srgbClr val="111111"/>
              </a:solidFill>
              <a:effectLst/>
              <a:latin typeface="SourceSansPro"/>
            </a:endParaRPr>
          </a:p>
          <a:p>
            <a:pPr marL="342900" indent="-342900" algn="just">
              <a:buFont typeface="Wingdings" panose="05000000000000000000" pitchFamily="2" charset="2"/>
              <a:buChar char="Ø"/>
            </a:pPr>
            <a:r>
              <a:rPr lang="en-US" b="0" i="0" dirty="0">
                <a:solidFill>
                  <a:srgbClr val="111111"/>
                </a:solidFill>
                <a:effectLst/>
                <a:latin typeface="SourceSansPro"/>
              </a:rPr>
              <a:t>A simple moving average is a technical indicator that can help in determining if price will continue or if it will reverse a trend.</a:t>
            </a:r>
          </a:p>
          <a:p>
            <a:pPr marL="342900" indent="-342900" algn="just">
              <a:buFont typeface="Wingdings" panose="05000000000000000000" pitchFamily="2" charset="2"/>
              <a:buChar char="Ø"/>
            </a:pPr>
            <a:endParaRPr lang="en-US" b="0" i="0" dirty="0">
              <a:solidFill>
                <a:srgbClr val="111111"/>
              </a:solidFill>
              <a:effectLst/>
              <a:latin typeface="SourceSansPro"/>
            </a:endParaRPr>
          </a:p>
          <a:p>
            <a:pPr marL="342900" indent="-342900" algn="just">
              <a:buFont typeface="Wingdings" panose="05000000000000000000" pitchFamily="2" charset="2"/>
              <a:buChar char="Ø"/>
            </a:pPr>
            <a:r>
              <a:rPr lang="en-US" b="0" i="0" dirty="0">
                <a:solidFill>
                  <a:srgbClr val="111111"/>
                </a:solidFill>
                <a:effectLst/>
                <a:latin typeface="SourceSansPro"/>
              </a:rPr>
              <a:t>A simple moving average can be enhanced as an exponential moving average (EMA) that is more heavily weighted on recent price action.</a:t>
            </a:r>
          </a:p>
          <a:p>
            <a:pPr marL="342900" indent="-342900" algn="just">
              <a:buFont typeface="Wingdings" panose="05000000000000000000" pitchFamily="2" charset="2"/>
              <a:buChar char="Ø"/>
            </a:pPr>
            <a:endParaRPr lang="en-IN" dirty="0"/>
          </a:p>
          <a:p>
            <a:pPr marL="342900" indent="-342900" algn="just">
              <a:buFont typeface="Wingdings" panose="05000000000000000000" pitchFamily="2" charset="2"/>
              <a:buChar char="Ø"/>
            </a:pPr>
            <a:endParaRPr lang="en-IN" dirty="0"/>
          </a:p>
        </p:txBody>
      </p:sp>
    </p:spTree>
    <p:extLst>
      <p:ext uri="{BB962C8B-B14F-4D97-AF65-F5344CB8AC3E}">
        <p14:creationId xmlns:p14="http://schemas.microsoft.com/office/powerpoint/2010/main" val="1343325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4" name="Group 3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35" name="Freeform: Shape 3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6" name="Freeform: Shape 3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7" name="Freeform: Shape 3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Freeform: Shape 4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5" name="Rectangle 4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7" name="Freeform: Shape 46">
            <a:extLst>
              <a:ext uri="{FF2B5EF4-FFF2-40B4-BE49-F238E27FC236}">
                <a16:creationId xmlns:a16="http://schemas.microsoft.com/office/drawing/2014/main" id="{CF7F2079-504C-499A-A644-58F4DDC76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3"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48">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1" name="Group 50">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2" name="Freeform: Shape 51">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Freeform: Shape 53">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5"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id="{C66FA897-6A08-4895-B2FC-1E0CB2A24D55}"/>
              </a:ext>
            </a:extLst>
          </p:cNvPr>
          <p:cNvSpPr txBox="1"/>
          <p:nvPr/>
        </p:nvSpPr>
        <p:spPr>
          <a:xfrm>
            <a:off x="2328054" y="1092453"/>
            <a:ext cx="7588155" cy="5355312"/>
          </a:xfrm>
          <a:prstGeom prst="rect">
            <a:avLst/>
          </a:prstGeom>
          <a:noFill/>
        </p:spPr>
        <p:txBody>
          <a:bodyPr wrap="square" rtlCol="0">
            <a:spAutoFit/>
          </a:bodyPr>
          <a:lstStyle/>
          <a:p>
            <a:r>
              <a:rPr lang="en-US" dirty="0"/>
              <a:t>FORMULA: </a:t>
            </a:r>
          </a:p>
          <a:p>
            <a:endParaRPr lang="en-US" dirty="0"/>
          </a:p>
          <a:p>
            <a:r>
              <a:rPr lang="en-US" dirty="0"/>
              <a:t>𝑆𝑀𝐴 = (𝐴1+𝐴2+⋯+𝐴𝑛 ) / n   	eq(1) </a:t>
            </a:r>
          </a:p>
          <a:p>
            <a:endParaRPr lang="en-US" dirty="0"/>
          </a:p>
          <a:p>
            <a:r>
              <a:rPr lang="en-US" dirty="0"/>
              <a:t>Where: </a:t>
            </a:r>
          </a:p>
          <a:p>
            <a:endParaRPr lang="en-US" dirty="0"/>
          </a:p>
          <a:p>
            <a:r>
              <a:rPr lang="en-US" dirty="0"/>
              <a:t>An= The price of an asset </a:t>
            </a:r>
          </a:p>
          <a:p>
            <a:endParaRPr lang="en-US" dirty="0"/>
          </a:p>
          <a:p>
            <a:r>
              <a:rPr lang="en-US" dirty="0"/>
              <a:t>n = The number of total periods </a:t>
            </a:r>
          </a:p>
          <a:p>
            <a:endParaRPr lang="en-US" dirty="0"/>
          </a:p>
          <a:p>
            <a:endParaRPr lang="en-US" dirty="0"/>
          </a:p>
          <a:p>
            <a:endParaRPr lang="en-US" dirty="0"/>
          </a:p>
          <a:p>
            <a:r>
              <a:rPr lang="en-US" dirty="0"/>
              <a:t>Example </a:t>
            </a:r>
          </a:p>
          <a:p>
            <a:endParaRPr lang="en-US" dirty="0"/>
          </a:p>
          <a:p>
            <a:r>
              <a:rPr lang="en-US" dirty="0"/>
              <a:t>closing prices over a 15-day period. </a:t>
            </a:r>
          </a:p>
          <a:p>
            <a:endParaRPr lang="en-US" dirty="0"/>
          </a:p>
          <a:p>
            <a:r>
              <a:rPr lang="en-US" dirty="0"/>
              <a:t>Week One (5 days): 20, 22, 24, 25, 23 </a:t>
            </a:r>
          </a:p>
          <a:p>
            <a:r>
              <a:rPr lang="en-US" dirty="0"/>
              <a:t>Week Two (5 days): 26, 28, 26, 29, 27 </a:t>
            </a:r>
          </a:p>
          <a:p>
            <a:r>
              <a:rPr lang="en-US" dirty="0"/>
              <a:t>Week Three (5 days): 28, 30, 27, 29, 28 </a:t>
            </a:r>
            <a:endParaRPr lang="en-IN" dirty="0"/>
          </a:p>
        </p:txBody>
      </p:sp>
    </p:spTree>
    <p:extLst>
      <p:ext uri="{BB962C8B-B14F-4D97-AF65-F5344CB8AC3E}">
        <p14:creationId xmlns:p14="http://schemas.microsoft.com/office/powerpoint/2010/main" val="147561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gnifying glass showing decling performance">
            <a:extLst>
              <a:ext uri="{FF2B5EF4-FFF2-40B4-BE49-F238E27FC236}">
                <a16:creationId xmlns:a16="http://schemas.microsoft.com/office/drawing/2014/main" id="{82FDF44A-8366-4958-B2AC-D89D8E6FADD5}"/>
              </a:ext>
            </a:extLst>
          </p:cNvPr>
          <p:cNvPicPr>
            <a:picLocks noChangeAspect="1"/>
          </p:cNvPicPr>
          <p:nvPr/>
        </p:nvPicPr>
        <p:blipFill rotWithShape="1">
          <a:blip r:embed="rId2">
            <a:alphaModFix/>
          </a:blip>
          <a:srcRect t="1209" r="-1" b="14499"/>
          <a:stretch/>
        </p:blipFill>
        <p:spPr>
          <a:xfrm>
            <a:off x="20" y="10"/>
            <a:ext cx="12188932" cy="6857990"/>
          </a:xfrm>
          <a:prstGeom prst="rect">
            <a:avLst/>
          </a:prstGeom>
        </p:spPr>
      </p:pic>
      <p:sp>
        <p:nvSpPr>
          <p:cNvPr id="32" name="Rectangle 31">
            <a:extLst>
              <a:ext uri="{FF2B5EF4-FFF2-40B4-BE49-F238E27FC236}">
                <a16:creationId xmlns:a16="http://schemas.microsoft.com/office/drawing/2014/main" id="{ABC37145-583D-4973-AE68-23CB73494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4046483"/>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71476-F8B7-4395-A834-7EA4D5DB3F6B}"/>
              </a:ext>
            </a:extLst>
          </p:cNvPr>
          <p:cNvSpPr>
            <a:spLocks noGrp="1"/>
          </p:cNvSpPr>
          <p:nvPr>
            <p:ph type="title"/>
          </p:nvPr>
        </p:nvSpPr>
        <p:spPr>
          <a:xfrm>
            <a:off x="430488" y="33375"/>
            <a:ext cx="3015077" cy="730079"/>
          </a:xfrm>
        </p:spPr>
        <p:txBody>
          <a:bodyPr vert="horz" lIns="91440" tIns="45720" rIns="91440" bIns="45720" rtlCol="0" anchor="t">
            <a:normAutofit/>
          </a:bodyPr>
          <a:lstStyle/>
          <a:p>
            <a:pPr>
              <a:spcBef>
                <a:spcPct val="0"/>
              </a:spcBef>
            </a:pPr>
            <a:r>
              <a:rPr lang="en-US" sz="4000" b="0" dirty="0">
                <a:solidFill>
                  <a:srgbClr val="FFFFFF"/>
                </a:solidFill>
                <a:effectLst/>
              </a:rPr>
              <a:t>Statistical</a:t>
            </a:r>
            <a:endParaRPr lang="en-US" sz="4000" dirty="0">
              <a:solidFill>
                <a:srgbClr val="FFFFFF"/>
              </a:solidFill>
            </a:endParaRPr>
          </a:p>
        </p:txBody>
      </p:sp>
      <p:sp>
        <p:nvSpPr>
          <p:cNvPr id="3" name="Subtitle 2">
            <a:extLst>
              <a:ext uri="{FF2B5EF4-FFF2-40B4-BE49-F238E27FC236}">
                <a16:creationId xmlns:a16="http://schemas.microsoft.com/office/drawing/2014/main" id="{78502EC1-C344-467C-849A-14D055223885}"/>
              </a:ext>
            </a:extLst>
          </p:cNvPr>
          <p:cNvSpPr>
            <a:spLocks noGrp="1"/>
          </p:cNvSpPr>
          <p:nvPr>
            <p:ph type="subTitle" idx="1"/>
          </p:nvPr>
        </p:nvSpPr>
        <p:spPr>
          <a:xfrm>
            <a:off x="3445565" y="95895"/>
            <a:ext cx="7279023" cy="830926"/>
          </a:xfrm>
        </p:spPr>
        <p:txBody>
          <a:bodyPr vert="horz" lIns="91440" tIns="45720" rIns="91440" bIns="45720" rtlCol="0" anchor="t">
            <a:normAutofit fontScale="47500" lnSpcReduction="20000"/>
          </a:bodyPr>
          <a:lstStyle/>
          <a:p>
            <a:pPr algn="ctr">
              <a:spcBef>
                <a:spcPts val="1000"/>
              </a:spcBef>
            </a:pPr>
            <a:r>
              <a:rPr lang="en-IN" sz="3000" b="0" i="0" dirty="0">
                <a:solidFill>
                  <a:schemeClr val="bg1"/>
                </a:solidFill>
                <a:effectLst/>
                <a:latin typeface="Arial" panose="020B0604020202020204" pitchFamily="34" charset="0"/>
              </a:rPr>
              <a:t>Auto-Regressive Integrated Moving Average </a:t>
            </a:r>
          </a:p>
          <a:p>
            <a:pPr algn="ctr">
              <a:spcBef>
                <a:spcPts val="1000"/>
              </a:spcBef>
            </a:pPr>
            <a:r>
              <a:rPr lang="en-IN" sz="3800" b="0" i="0" dirty="0">
                <a:solidFill>
                  <a:schemeClr val="bg1"/>
                </a:solidFill>
                <a:effectLst/>
                <a:latin typeface="Arial" panose="020B0604020202020204" pitchFamily="34" charset="0"/>
              </a:rPr>
              <a:t>(ARIMA)</a:t>
            </a:r>
          </a:p>
        </p:txBody>
      </p:sp>
      <p:grpSp>
        <p:nvGrpSpPr>
          <p:cNvPr id="34"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2" name="Freeform: Shape 41">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oup 43">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5" name="Freeform: Shape 44">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44B53426-6E07-496A-A664-1F8421D914E9}"/>
              </a:ext>
            </a:extLst>
          </p:cNvPr>
          <p:cNvSpPr txBox="1"/>
          <p:nvPr/>
        </p:nvSpPr>
        <p:spPr>
          <a:xfrm>
            <a:off x="430488" y="1108372"/>
            <a:ext cx="10537821" cy="2246769"/>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bg1"/>
                </a:solidFill>
              </a:rPr>
              <a:t>ARIMA models are known to be robust and efficient in financial time series forecasting</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It constantly outperformed complex structural models in short-term prediction</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But they  work  only  for  a  particular  time  series  data</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It is categorized into linear that is it cannot handle nonlinear behavior of stock market</a:t>
            </a:r>
            <a:endParaRPr lang="en-IN" sz="2000" dirty="0">
              <a:solidFill>
                <a:schemeClr val="bg1"/>
              </a:solidFill>
            </a:endParaRPr>
          </a:p>
        </p:txBody>
      </p:sp>
    </p:spTree>
    <p:extLst>
      <p:ext uri="{BB962C8B-B14F-4D97-AF65-F5344CB8AC3E}">
        <p14:creationId xmlns:p14="http://schemas.microsoft.com/office/powerpoint/2010/main" val="2247556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CFC7379-9739-438D-B22D-52E5E02DA8E2}"/>
              </a:ext>
            </a:extLst>
          </p:cNvPr>
          <p:cNvSpPr>
            <a:spLocks noGrp="1"/>
          </p:cNvSpPr>
          <p:nvPr>
            <p:ph type="title"/>
          </p:nvPr>
        </p:nvSpPr>
        <p:spPr>
          <a:xfrm>
            <a:off x="525717" y="787068"/>
            <a:ext cx="5566263" cy="1455091"/>
          </a:xfrm>
        </p:spPr>
        <p:txBody>
          <a:bodyPr vert="horz" lIns="91440" tIns="45720" rIns="91440" bIns="45720" rtlCol="0" anchor="b">
            <a:normAutofit/>
          </a:bodyPr>
          <a:lstStyle/>
          <a:p>
            <a:pPr>
              <a:spcBef>
                <a:spcPct val="0"/>
              </a:spcBef>
            </a:pPr>
            <a:r>
              <a:rPr lang="en-US" b="0" dirty="0">
                <a:effectLst/>
              </a:rPr>
              <a:t>Terminology</a:t>
            </a:r>
            <a:br>
              <a:rPr lang="en-US" b="0" dirty="0">
                <a:effectLst/>
              </a:rPr>
            </a:br>
            <a:endParaRPr lang="en-US" dirty="0"/>
          </a:p>
        </p:txBody>
      </p:sp>
      <p:sp>
        <p:nvSpPr>
          <p:cNvPr id="32" name="Freeform: Shape 31">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Subtitle 2">
            <a:extLst>
              <a:ext uri="{FF2B5EF4-FFF2-40B4-BE49-F238E27FC236}">
                <a16:creationId xmlns:a16="http://schemas.microsoft.com/office/drawing/2014/main" id="{61B1EC68-07B6-49D4-A4FC-2408C80E929E}"/>
              </a:ext>
            </a:extLst>
          </p:cNvPr>
          <p:cNvSpPr>
            <a:spLocks noGrp="1"/>
          </p:cNvSpPr>
          <p:nvPr>
            <p:ph type="subTitle" idx="1"/>
          </p:nvPr>
        </p:nvSpPr>
        <p:spPr>
          <a:xfrm>
            <a:off x="546842" y="2690550"/>
            <a:ext cx="5090827" cy="3719058"/>
          </a:xfrm>
        </p:spPr>
        <p:txBody>
          <a:bodyPr vert="horz" lIns="91440" tIns="45720" rIns="91440" bIns="45720" rtlCol="0">
            <a:normAutofit lnSpcReduction="10000"/>
          </a:bodyPr>
          <a:lstStyle/>
          <a:p>
            <a:pPr>
              <a:lnSpc>
                <a:spcPct val="100000"/>
              </a:lnSpc>
              <a:spcAft>
                <a:spcPts val="600"/>
              </a:spcAft>
            </a:pPr>
            <a:r>
              <a:rPr lang="en-US" sz="1800" b="1" dirty="0"/>
              <a:t>AR: Auto Regressive </a:t>
            </a:r>
          </a:p>
          <a:p>
            <a:pPr>
              <a:lnSpc>
                <a:spcPct val="100000"/>
              </a:lnSpc>
              <a:spcAft>
                <a:spcPts val="600"/>
              </a:spcAft>
            </a:pPr>
            <a:r>
              <a:rPr lang="en-US" sz="1800" dirty="0"/>
              <a:t>It is the dependent relationship between </a:t>
            </a:r>
          </a:p>
          <a:p>
            <a:pPr>
              <a:lnSpc>
                <a:spcPct val="100000"/>
              </a:lnSpc>
              <a:spcAft>
                <a:spcPts val="600"/>
              </a:spcAft>
            </a:pPr>
            <a:r>
              <a:rPr lang="en-US" sz="1800" dirty="0"/>
              <a:t>an observation and predefined number of lagged observations</a:t>
            </a:r>
          </a:p>
          <a:p>
            <a:pPr>
              <a:lnSpc>
                <a:spcPct val="100000"/>
              </a:lnSpc>
              <a:spcAft>
                <a:spcPts val="600"/>
              </a:spcAft>
            </a:pPr>
            <a:endParaRPr lang="en-US" sz="1800" dirty="0"/>
          </a:p>
          <a:p>
            <a:pPr>
              <a:lnSpc>
                <a:spcPct val="100000"/>
              </a:lnSpc>
              <a:spcAft>
                <a:spcPts val="600"/>
              </a:spcAft>
            </a:pPr>
            <a:r>
              <a:rPr lang="en-US" sz="1800" b="1" dirty="0"/>
              <a:t>I: Integrated </a:t>
            </a:r>
          </a:p>
          <a:p>
            <a:pPr>
              <a:lnSpc>
                <a:spcPct val="100000"/>
              </a:lnSpc>
              <a:spcAft>
                <a:spcPts val="600"/>
              </a:spcAft>
            </a:pPr>
            <a:r>
              <a:rPr lang="en-US" sz="1800" dirty="0"/>
              <a:t>means the differencing of raw observations</a:t>
            </a:r>
          </a:p>
          <a:p>
            <a:pPr>
              <a:lnSpc>
                <a:spcPct val="100000"/>
              </a:lnSpc>
              <a:spcAft>
                <a:spcPts val="600"/>
              </a:spcAft>
            </a:pPr>
            <a:endParaRPr lang="en-US" sz="1800" dirty="0"/>
          </a:p>
          <a:p>
            <a:pPr>
              <a:lnSpc>
                <a:spcPct val="100000"/>
              </a:lnSpc>
              <a:spcAft>
                <a:spcPts val="600"/>
              </a:spcAft>
            </a:pPr>
            <a:r>
              <a:rPr lang="en-US" sz="1800" b="1" dirty="0"/>
              <a:t>MA: Moving Average </a:t>
            </a:r>
          </a:p>
          <a:p>
            <a:pPr>
              <a:lnSpc>
                <a:spcPct val="100000"/>
              </a:lnSpc>
              <a:spcAft>
                <a:spcPts val="600"/>
              </a:spcAft>
            </a:pPr>
            <a:r>
              <a:rPr lang="en-US" sz="1800" dirty="0"/>
              <a:t>The relationship between the residual error and the observations.</a:t>
            </a:r>
          </a:p>
        </p:txBody>
      </p:sp>
      <p:sp>
        <p:nvSpPr>
          <p:cNvPr id="42" name="Freeform: Shape 41">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oup 43">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5" name="Freeform: Shape 44">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Subtitle 2">
            <a:extLst>
              <a:ext uri="{FF2B5EF4-FFF2-40B4-BE49-F238E27FC236}">
                <a16:creationId xmlns:a16="http://schemas.microsoft.com/office/drawing/2014/main" id="{EC905253-BBC4-4633-BDA9-3D3D1E00AC4F}"/>
              </a:ext>
            </a:extLst>
          </p:cNvPr>
          <p:cNvSpPr txBox="1">
            <a:spLocks/>
          </p:cNvSpPr>
          <p:nvPr/>
        </p:nvSpPr>
        <p:spPr>
          <a:xfrm>
            <a:off x="6901180" y="2882539"/>
            <a:ext cx="5067907" cy="1015529"/>
          </a:xfrm>
          <a:prstGeom prst="rect">
            <a:avLst/>
          </a:prstGeom>
          <a:noFill/>
          <a:ln>
            <a:noFill/>
          </a:ln>
        </p:spPr>
        <p:txBody>
          <a:bodyPr spcFirstLastPara="1" vert="horz" wrap="square" lIns="0" tIns="0" rIns="0" bIns="0" rtlCol="0" anchor="ctr" anchorCtr="0">
            <a:noAutofit/>
          </a:bodyPr>
          <a:lstStyle>
            <a:lvl1pPr marL="0" lvl="0" indent="0" algn="l" defTabSz="914400" rtl="0" eaLnBrk="1" latinLnBrk="0" hangingPunct="1">
              <a:lnSpc>
                <a:spcPct val="110000"/>
              </a:lnSpc>
              <a:spcBef>
                <a:spcPts val="0"/>
              </a:spcBef>
              <a:spcAft>
                <a:spcPts val="0"/>
              </a:spcAft>
              <a:buSzPts val="1400"/>
              <a:buFont typeface="Arial" panose="020B0604020202020204" pitchFamily="34" charset="0"/>
              <a:buNone/>
              <a:defRPr sz="2000" kern="1200">
                <a:solidFill>
                  <a:schemeClr val="tx1"/>
                </a:solidFill>
                <a:latin typeface="+mn-lt"/>
                <a:ea typeface="+mn-ea"/>
                <a:cs typeface="+mn-cs"/>
              </a:defRPr>
            </a:lvl1pPr>
            <a:lvl2pPr marL="0" lvl="1" indent="-228600" algn="l" defTabSz="914400" rtl="0" eaLnBrk="1" latinLnBrk="0" hangingPunct="1">
              <a:lnSpc>
                <a:spcPct val="11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2pPr>
            <a:lvl3pPr marL="457200" lvl="2" indent="0" algn="l" defTabSz="914400" rtl="0" eaLnBrk="1" latinLnBrk="0" hangingPunct="1">
              <a:lnSpc>
                <a:spcPct val="110000"/>
              </a:lnSpc>
              <a:spcBef>
                <a:spcPts val="0"/>
              </a:spcBef>
              <a:spcAft>
                <a:spcPts val="0"/>
              </a:spcAft>
              <a:buSzPts val="1400"/>
              <a:buFont typeface="Arial" panose="020B0604020202020204" pitchFamily="34" charset="0"/>
              <a:buNone/>
              <a:defRPr sz="1600" kern="1200">
                <a:solidFill>
                  <a:schemeClr val="tx1"/>
                </a:solidFill>
                <a:latin typeface="+mn-lt"/>
                <a:ea typeface="+mn-ea"/>
                <a:cs typeface="+mn-cs"/>
              </a:defRPr>
            </a:lvl3pPr>
            <a:lvl4pPr marL="685800" lvl="3" indent="-228600" algn="l" defTabSz="914400" rtl="0" eaLnBrk="1" latinLnBrk="0" hangingPunct="1">
              <a:lnSpc>
                <a:spcPct val="11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4pPr>
            <a:lvl5pPr marL="914400" lvl="4" indent="0" algn="l" defTabSz="914400" rtl="0" eaLnBrk="1" latinLnBrk="0" hangingPunct="1">
              <a:lnSpc>
                <a:spcPct val="110000"/>
              </a:lnSpc>
              <a:spcBef>
                <a:spcPts val="0"/>
              </a:spcBef>
              <a:spcAft>
                <a:spcPts val="0"/>
              </a:spcAft>
              <a:buSzPts val="1400"/>
              <a:buFont typeface="Arial" panose="020B0604020202020204" pitchFamily="34" charset="0"/>
              <a:buNone/>
              <a:defRPr sz="14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spcAft>
                <a:spcPts val="0"/>
              </a:spcAft>
              <a:buSzPts val="1400"/>
              <a:buFont typeface="Arial" panose="020B0604020202020204" pitchFamily="34" charset="0"/>
              <a:buNone/>
              <a:defRPr sz="1800" kern="1200">
                <a:solidFill>
                  <a:schemeClr val="tx1"/>
                </a:solidFill>
                <a:latin typeface="+mn-lt"/>
                <a:ea typeface="+mn-ea"/>
                <a:cs typeface="+mn-cs"/>
              </a:defRPr>
            </a:lvl9pPr>
          </a:lstStyle>
          <a:p>
            <a:pPr>
              <a:buFont typeface="Arial" panose="020B0604020202020204" pitchFamily="34" charset="0"/>
              <a:buChar char="•"/>
            </a:pPr>
            <a:r>
              <a:rPr lang="en-US" sz="1800">
                <a:solidFill>
                  <a:srgbClr val="292929"/>
                </a:solidFill>
                <a:latin typeface="charter"/>
              </a:rPr>
              <a:t>p is the number of lag observations.</a:t>
            </a:r>
          </a:p>
          <a:p>
            <a:pPr>
              <a:buFont typeface="Arial" panose="020B0604020202020204" pitchFamily="34" charset="0"/>
              <a:buChar char="•"/>
            </a:pPr>
            <a:r>
              <a:rPr lang="en-US" sz="1800">
                <a:solidFill>
                  <a:srgbClr val="292929"/>
                </a:solidFill>
                <a:latin typeface="charter"/>
              </a:rPr>
              <a:t>d is the degree of differencing.</a:t>
            </a:r>
          </a:p>
          <a:p>
            <a:pPr>
              <a:buFont typeface="Arial" panose="020B0604020202020204" pitchFamily="34" charset="0"/>
              <a:buChar char="•"/>
            </a:pPr>
            <a:r>
              <a:rPr lang="en-US" sz="1800">
                <a:solidFill>
                  <a:srgbClr val="292929"/>
                </a:solidFill>
                <a:latin typeface="charter"/>
              </a:rPr>
              <a:t>q is the size/width of the moving average window.</a:t>
            </a:r>
          </a:p>
          <a:p>
            <a:endParaRPr lang="en-IN" sz="1800" dirty="0"/>
          </a:p>
        </p:txBody>
      </p:sp>
      <p:sp>
        <p:nvSpPr>
          <p:cNvPr id="43" name="Title 1">
            <a:extLst>
              <a:ext uri="{FF2B5EF4-FFF2-40B4-BE49-F238E27FC236}">
                <a16:creationId xmlns:a16="http://schemas.microsoft.com/office/drawing/2014/main" id="{737B7017-4268-424C-A460-0797CB633CBA}"/>
              </a:ext>
            </a:extLst>
          </p:cNvPr>
          <p:cNvSpPr txBox="1">
            <a:spLocks/>
          </p:cNvSpPr>
          <p:nvPr/>
        </p:nvSpPr>
        <p:spPr>
          <a:xfrm>
            <a:off x="6901180" y="1147977"/>
            <a:ext cx="3607596" cy="468754"/>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i="0" dirty="0">
                <a:solidFill>
                  <a:srgbClr val="292929"/>
                </a:solidFill>
                <a:latin typeface="sohne"/>
              </a:rPr>
              <a:t>Model parameters</a:t>
            </a:r>
            <a:endParaRPr lang="en-IN" dirty="0"/>
          </a:p>
        </p:txBody>
      </p:sp>
    </p:spTree>
    <p:extLst>
      <p:ext uri="{BB962C8B-B14F-4D97-AF65-F5344CB8AC3E}">
        <p14:creationId xmlns:p14="http://schemas.microsoft.com/office/powerpoint/2010/main" val="1128089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Abstract background of dark mesh">
            <a:extLst>
              <a:ext uri="{FF2B5EF4-FFF2-40B4-BE49-F238E27FC236}">
                <a16:creationId xmlns:a16="http://schemas.microsoft.com/office/drawing/2014/main" id="{1D02FC36-97DD-4D8C-9E91-FB4AC66B09F1}"/>
              </a:ext>
            </a:extLst>
          </p:cNvPr>
          <p:cNvPicPr>
            <a:picLocks noChangeAspect="1"/>
          </p:cNvPicPr>
          <p:nvPr/>
        </p:nvPicPr>
        <p:blipFill rotWithShape="1">
          <a:blip r:embed="rId2"/>
          <a:srcRect r="5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4D0C4-0B1E-4124-BBE8-DB038275A981}"/>
              </a:ext>
            </a:extLst>
          </p:cNvPr>
          <p:cNvSpPr>
            <a:spLocks noGrp="1"/>
          </p:cNvSpPr>
          <p:nvPr>
            <p:ph type="title"/>
          </p:nvPr>
        </p:nvSpPr>
        <p:spPr>
          <a:xfrm>
            <a:off x="530352" y="799521"/>
            <a:ext cx="5565648" cy="2179601"/>
          </a:xfrm>
        </p:spPr>
        <p:txBody>
          <a:bodyPr vert="horz" lIns="91440" tIns="45720" rIns="91440" bIns="45720" rtlCol="0" anchor="b">
            <a:normAutofit/>
          </a:bodyPr>
          <a:lstStyle/>
          <a:p>
            <a:pPr>
              <a:spcBef>
                <a:spcPct val="0"/>
              </a:spcBef>
            </a:pPr>
            <a:r>
              <a:rPr lang="en-US" sz="4400" b="0" u="none" strike="noStrike" dirty="0">
                <a:solidFill>
                  <a:srgbClr val="FFFFFF"/>
                </a:solidFill>
                <a:effectLst/>
              </a:rPr>
              <a:t>RNN (</a:t>
            </a:r>
            <a:r>
              <a:rPr lang="en-US" sz="4400" dirty="0">
                <a:solidFill>
                  <a:srgbClr val="FFFFFF"/>
                </a:solidFill>
              </a:rPr>
              <a:t>R</a:t>
            </a:r>
            <a:r>
              <a:rPr lang="en-US" sz="4400" b="0" u="none" strike="noStrike" dirty="0">
                <a:solidFill>
                  <a:srgbClr val="FFFFFF"/>
                </a:solidFill>
                <a:effectLst/>
              </a:rPr>
              <a:t>ecurrent Neural Network)</a:t>
            </a:r>
            <a:br>
              <a:rPr lang="en-US" sz="4400" dirty="0">
                <a:solidFill>
                  <a:srgbClr val="FFFFFF"/>
                </a:solidFill>
              </a:rPr>
            </a:br>
            <a:endParaRPr lang="en-US" sz="4400" dirty="0">
              <a:solidFill>
                <a:srgbClr val="FFFFFF"/>
              </a:solidFill>
            </a:endParaRPr>
          </a:p>
        </p:txBody>
      </p:sp>
      <p:sp>
        <p:nvSpPr>
          <p:cNvPr id="3" name="Subtitle 2">
            <a:extLst>
              <a:ext uri="{FF2B5EF4-FFF2-40B4-BE49-F238E27FC236}">
                <a16:creationId xmlns:a16="http://schemas.microsoft.com/office/drawing/2014/main" id="{04BCE3DE-3357-49B7-975E-BAFED17168C4}"/>
              </a:ext>
            </a:extLst>
          </p:cNvPr>
          <p:cNvSpPr>
            <a:spLocks noGrp="1"/>
          </p:cNvSpPr>
          <p:nvPr>
            <p:ph type="subTitle" idx="1"/>
          </p:nvPr>
        </p:nvSpPr>
        <p:spPr>
          <a:xfrm>
            <a:off x="469193" y="2637183"/>
            <a:ext cx="11246810" cy="4068417"/>
          </a:xfrm>
        </p:spPr>
        <p:txBody>
          <a:bodyPr vert="horz" lIns="91440" tIns="45720" rIns="91440" bIns="45720" rtlCol="0">
            <a:normAutofit/>
          </a:bodyPr>
          <a:lstStyle/>
          <a:p>
            <a:pPr marL="342900" indent="-342900">
              <a:spcBef>
                <a:spcPts val="1000"/>
              </a:spcBef>
              <a:buFont typeface="Wingdings" panose="05000000000000000000" pitchFamily="2" charset="2"/>
              <a:buChar char="v"/>
            </a:pPr>
            <a:r>
              <a:rPr lang="en-US" dirty="0">
                <a:solidFill>
                  <a:schemeClr val="bg1"/>
                </a:solidFill>
              </a:rPr>
              <a:t>RNN is a class of advanced artificial neural network (ANN) </a:t>
            </a:r>
          </a:p>
          <a:p>
            <a:pPr marL="342900" indent="-342900">
              <a:spcBef>
                <a:spcPts val="1000"/>
              </a:spcBef>
              <a:buFont typeface="Wingdings" panose="05000000000000000000" pitchFamily="2" charset="2"/>
              <a:buChar char="v"/>
            </a:pPr>
            <a:r>
              <a:rPr lang="en-US" sz="2000" dirty="0">
                <a:solidFill>
                  <a:schemeClr val="bg1"/>
                </a:solidFill>
              </a:rPr>
              <a:t>It is categorized into nonlinear</a:t>
            </a:r>
            <a:endParaRPr lang="en-US" dirty="0">
              <a:solidFill>
                <a:schemeClr val="bg1"/>
              </a:solidFill>
            </a:endParaRPr>
          </a:p>
          <a:p>
            <a:pPr marL="342900" indent="-342900">
              <a:spcBef>
                <a:spcPts val="1000"/>
              </a:spcBef>
              <a:buFont typeface="Wingdings" panose="05000000000000000000" pitchFamily="2" charset="2"/>
              <a:buChar char="v"/>
            </a:pPr>
            <a:r>
              <a:rPr lang="en-US" dirty="0">
                <a:solidFill>
                  <a:schemeClr val="bg1"/>
                </a:solidFill>
              </a:rPr>
              <a:t>RNN takes input from two sources, one is from the present and the other from the past</a:t>
            </a:r>
            <a:endParaRPr lang="en-IN" dirty="0">
              <a:solidFill>
                <a:schemeClr val="bg1"/>
              </a:solidFill>
            </a:endParaRPr>
          </a:p>
          <a:p>
            <a:pPr>
              <a:spcBef>
                <a:spcPts val="1000"/>
              </a:spcBef>
            </a:pPr>
            <a:r>
              <a:rPr lang="en-IN" dirty="0">
                <a:solidFill>
                  <a:schemeClr val="bg1"/>
                </a:solidFill>
              </a:rPr>
              <a:t>    </a:t>
            </a:r>
            <a:r>
              <a:rPr lang="en-IN" sz="1100" dirty="0">
                <a:solidFill>
                  <a:schemeClr val="bg1"/>
                </a:solidFill>
              </a:rPr>
              <a:t> </a:t>
            </a:r>
            <a:r>
              <a:rPr lang="en-IN" dirty="0">
                <a:solidFill>
                  <a:schemeClr val="bg1"/>
                </a:solidFill>
              </a:rPr>
              <a:t> </a:t>
            </a:r>
            <a:r>
              <a:rPr lang="en-US" dirty="0">
                <a:solidFill>
                  <a:schemeClr val="bg1"/>
                </a:solidFill>
              </a:rPr>
              <a:t>Information from these two sources are used to decide how they react to the new set of data</a:t>
            </a:r>
          </a:p>
          <a:p>
            <a:pPr marL="342900" indent="-342900">
              <a:spcBef>
                <a:spcPts val="1000"/>
              </a:spcBef>
              <a:buFont typeface="Wingdings" panose="05000000000000000000" pitchFamily="2" charset="2"/>
              <a:buChar char="v"/>
            </a:pPr>
            <a:r>
              <a:rPr lang="en-US" dirty="0">
                <a:solidFill>
                  <a:schemeClr val="bg1"/>
                </a:solidFill>
              </a:rPr>
              <a:t>But fails in forecasting long term duration</a:t>
            </a: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7033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3" name="Group 72">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4" name="Freeform: Shape 73">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5" name="Freeform: Shape 74">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6" name="Freeform: Shape 75">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7"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8"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9"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2" name="Freeform: Shape 81">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4"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85"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6"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7"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9"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90"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92" name="Rectangle 91">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TextBox 5">
            <a:extLst>
              <a:ext uri="{FF2B5EF4-FFF2-40B4-BE49-F238E27FC236}">
                <a16:creationId xmlns:a16="http://schemas.microsoft.com/office/drawing/2014/main" id="{10152407-EC0C-4148-8334-F95312178542}"/>
              </a:ext>
            </a:extLst>
          </p:cNvPr>
          <p:cNvSpPr txBox="1"/>
          <p:nvPr/>
        </p:nvSpPr>
        <p:spPr>
          <a:xfrm>
            <a:off x="340900" y="486336"/>
            <a:ext cx="2322980" cy="662060"/>
          </a:xfrm>
          <a:prstGeom prst="rect">
            <a:avLst/>
          </a:prstGeom>
        </p:spPr>
        <p:txBody>
          <a:bodyPr vert="horz" lIns="91440" tIns="45720" rIns="91440" bIns="45720" rtlCol="0" anchor="t">
            <a:normAutofit/>
          </a:bodyPr>
          <a:lstStyle/>
          <a:p>
            <a:pPr>
              <a:spcBef>
                <a:spcPct val="0"/>
              </a:spcBef>
              <a:spcAft>
                <a:spcPts val="600"/>
              </a:spcAft>
            </a:pPr>
            <a:r>
              <a:rPr lang="en-US" sz="3600" i="1" dirty="0">
                <a:latin typeface="+mj-lt"/>
                <a:ea typeface="+mj-ea"/>
                <a:cs typeface="+mj-cs"/>
              </a:rPr>
              <a:t>Fig: RNN</a:t>
            </a:r>
          </a:p>
        </p:txBody>
      </p:sp>
      <p:grpSp>
        <p:nvGrpSpPr>
          <p:cNvPr id="94"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95"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6"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97"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98"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99"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0"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2050" name="Picture 2" descr="An unrolled recurrent neural network.">
            <a:extLst>
              <a:ext uri="{FF2B5EF4-FFF2-40B4-BE49-F238E27FC236}">
                <a16:creationId xmlns:a16="http://schemas.microsoft.com/office/drawing/2014/main" id="{53E33DB1-1387-420F-836B-CECB345AB6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12804" y="2846778"/>
            <a:ext cx="5598213" cy="146953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67341BDD-9468-4836-89E6-5790FA2DFF46}"/>
              </a:ext>
            </a:extLst>
          </p:cNvPr>
          <p:cNvSpPr>
            <a:spLocks noGrp="1"/>
          </p:cNvSpPr>
          <p:nvPr>
            <p:ph type="subTitle" idx="1"/>
          </p:nvPr>
        </p:nvSpPr>
        <p:spPr>
          <a:xfrm>
            <a:off x="6442968" y="924817"/>
            <a:ext cx="4159233" cy="5144455"/>
          </a:xfrm>
        </p:spPr>
        <p:txBody>
          <a:bodyPr vert="horz" lIns="91440" tIns="45720" rIns="91440" bIns="45720" rtlCol="0">
            <a:normAutofit/>
          </a:bodyPr>
          <a:lstStyle/>
          <a:p>
            <a:pPr algn="just">
              <a:lnSpc>
                <a:spcPct val="100000"/>
              </a:lnSpc>
              <a:spcAft>
                <a:spcPts val="600"/>
              </a:spcAft>
            </a:pPr>
            <a:r>
              <a:rPr lang="en-US" sz="1700" dirty="0"/>
              <a:t>In a feed-forward neural network, the information only moves in one direction from the input layer, through the hidden layers, to the output layer. </a:t>
            </a:r>
          </a:p>
          <a:p>
            <a:pPr algn="just">
              <a:lnSpc>
                <a:spcPct val="100000"/>
              </a:lnSpc>
              <a:spcAft>
                <a:spcPts val="600"/>
              </a:spcAft>
            </a:pPr>
            <a:endParaRPr lang="en-US" sz="1700" dirty="0"/>
          </a:p>
          <a:p>
            <a:pPr algn="just">
              <a:lnSpc>
                <a:spcPct val="100000"/>
              </a:lnSpc>
              <a:spcAft>
                <a:spcPts val="600"/>
              </a:spcAft>
            </a:pPr>
            <a:r>
              <a:rPr lang="en-US" sz="1700" dirty="0"/>
              <a:t>The information moves straight through the network and never touches a node twice. Feed-forward neural networks have no memory of the input they receive and are bad at predicting what’s coming next. </a:t>
            </a:r>
          </a:p>
          <a:p>
            <a:pPr algn="just">
              <a:lnSpc>
                <a:spcPct val="100000"/>
              </a:lnSpc>
              <a:spcAft>
                <a:spcPts val="600"/>
              </a:spcAft>
            </a:pPr>
            <a:endParaRPr lang="en-US" sz="1700" dirty="0"/>
          </a:p>
          <a:p>
            <a:pPr algn="just">
              <a:lnSpc>
                <a:spcPct val="100000"/>
              </a:lnSpc>
              <a:spcAft>
                <a:spcPts val="600"/>
              </a:spcAft>
            </a:pPr>
            <a:r>
              <a:rPr lang="en-US" sz="1700" dirty="0"/>
              <a:t>RNN the information cycles through a loop. When it decide, it considers the current input and what it has learned from the inputs it received previously. </a:t>
            </a:r>
          </a:p>
        </p:txBody>
      </p:sp>
      <p:sp>
        <p:nvSpPr>
          <p:cNvPr id="102" name="Freeform: Shape 101">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4" name="Group 103">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105" name="Freeform: Shape 104">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6" name="Freeform: Shape 105">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 name="Freeform: Shape 106">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9"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0"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75815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6" name="Group 55">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7" name="Freeform: Shape 56">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 name="Freeform: Shape 57">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9" name="Freeform: Shape 58">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0"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1"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2"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Freeform: Shape 64">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68"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9"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0"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1"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2"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5" name="Rectangle 7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CA74BFF-802E-4526-ACB8-C42DF8E0E8C0}"/>
              </a:ext>
            </a:extLst>
          </p:cNvPr>
          <p:cNvSpPr>
            <a:spLocks noGrp="1"/>
          </p:cNvSpPr>
          <p:nvPr>
            <p:ph type="title"/>
          </p:nvPr>
        </p:nvSpPr>
        <p:spPr>
          <a:xfrm>
            <a:off x="530351" y="1122363"/>
            <a:ext cx="11461779" cy="1978346"/>
          </a:xfrm>
        </p:spPr>
        <p:txBody>
          <a:bodyPr vert="horz" lIns="91440" tIns="45720" rIns="91440" bIns="45720" rtlCol="0" anchor="b">
            <a:normAutofit/>
          </a:bodyPr>
          <a:lstStyle/>
          <a:p>
            <a:pPr>
              <a:spcBef>
                <a:spcPct val="0"/>
              </a:spcBef>
            </a:pPr>
            <a:r>
              <a:rPr lang="en-US" sz="4000" dirty="0"/>
              <a:t>IMPLEMENTATION OF EXISTING MODELS</a:t>
            </a:r>
          </a:p>
        </p:txBody>
      </p:sp>
      <p:sp>
        <p:nvSpPr>
          <p:cNvPr id="77" name="Freeform: Shape 76">
            <a:extLst>
              <a:ext uri="{FF2B5EF4-FFF2-40B4-BE49-F238E27FC236}">
                <a16:creationId xmlns:a16="http://schemas.microsoft.com/office/drawing/2014/main" id="{CBCE96F0-24EE-4BAB-8C00-893EC1714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506" y="-615180"/>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9"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80"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1"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2"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3"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4"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5"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7" name="Freeform: Shape 86">
            <a:extLst>
              <a:ext uri="{FF2B5EF4-FFF2-40B4-BE49-F238E27FC236}">
                <a16:creationId xmlns:a16="http://schemas.microsoft.com/office/drawing/2014/main" id="{ED444C4E-6A11-4761-8A29-4B2A0578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516668"/>
            <a:ext cx="4187283"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9" name="Group 88">
            <a:extLst>
              <a:ext uri="{FF2B5EF4-FFF2-40B4-BE49-F238E27FC236}">
                <a16:creationId xmlns:a16="http://schemas.microsoft.com/office/drawing/2014/main" id="{BF47D306-4FD8-4CAD-82D2-FD4C900AD6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969850"/>
            <a:ext cx="886141" cy="802496"/>
            <a:chOff x="10948005" y="3272152"/>
            <a:chExt cx="868640" cy="786648"/>
          </a:xfrm>
          <a:solidFill>
            <a:schemeClr val="accent1"/>
          </a:solidFill>
        </p:grpSpPr>
        <p:sp>
          <p:nvSpPr>
            <p:cNvPr id="90" name="Freeform: Shape 89">
              <a:extLst>
                <a:ext uri="{FF2B5EF4-FFF2-40B4-BE49-F238E27FC236}">
                  <a16:creationId xmlns:a16="http://schemas.microsoft.com/office/drawing/2014/main" id="{C0BEF343-715B-4B19-9862-2734A1FCD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1" name="Freeform: Shape 90">
              <a:extLst>
                <a:ext uri="{FF2B5EF4-FFF2-40B4-BE49-F238E27FC236}">
                  <a16:creationId xmlns:a16="http://schemas.microsoft.com/office/drawing/2014/main" id="{5DEFB171-510F-4499-9CD0-BC5ACC405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2" name="Freeform: Shape 91">
              <a:extLst>
                <a:ext uri="{FF2B5EF4-FFF2-40B4-BE49-F238E27FC236}">
                  <a16:creationId xmlns:a16="http://schemas.microsoft.com/office/drawing/2014/main" id="{92A2759B-0AF5-4E2E-82AA-813216C89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3" name="Graphic 12">
              <a:extLst>
                <a:ext uri="{FF2B5EF4-FFF2-40B4-BE49-F238E27FC236}">
                  <a16:creationId xmlns:a16="http://schemas.microsoft.com/office/drawing/2014/main" id="{8366DE17-B6DB-4AF0-9B4C-75A8EFB36E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4" name="Graphic 15">
              <a:extLst>
                <a:ext uri="{FF2B5EF4-FFF2-40B4-BE49-F238E27FC236}">
                  <a16:creationId xmlns:a16="http://schemas.microsoft.com/office/drawing/2014/main" id="{AA09F465-4405-48C1-97F4-AA4773F954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5" name="Graphic 15">
              <a:extLst>
                <a:ext uri="{FF2B5EF4-FFF2-40B4-BE49-F238E27FC236}">
                  <a16:creationId xmlns:a16="http://schemas.microsoft.com/office/drawing/2014/main" id="{A2C1BD7E-5FA9-494F-8D3D-6844C3A33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185BE1E-CAFB-4EFD-944A-39897624F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3328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Google stock</a:t>
            </a:r>
            <a:endParaRPr lang="en-IN" sz="3000" dirty="0"/>
          </a:p>
        </p:txBody>
      </p:sp>
      <p:pic>
        <p:nvPicPr>
          <p:cNvPr id="1026" name="Picture 2">
            <a:extLst>
              <a:ext uri="{FF2B5EF4-FFF2-40B4-BE49-F238E27FC236}">
                <a16:creationId xmlns:a16="http://schemas.microsoft.com/office/drawing/2014/main" id="{7EE65696-73F9-4C8A-9062-AC75B55D1E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0937" y="-81164"/>
            <a:ext cx="9981063" cy="2126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pic>
        <p:nvPicPr>
          <p:cNvPr id="6" name="Picture 5">
            <a:extLst>
              <a:ext uri="{FF2B5EF4-FFF2-40B4-BE49-F238E27FC236}">
                <a16:creationId xmlns:a16="http://schemas.microsoft.com/office/drawing/2014/main" id="{0CA49FAE-0204-43E9-BDC0-662CE075730C}"/>
              </a:ext>
            </a:extLst>
          </p:cNvPr>
          <p:cNvPicPr>
            <a:picLocks noChangeAspect="1"/>
          </p:cNvPicPr>
          <p:nvPr/>
        </p:nvPicPr>
        <p:blipFill>
          <a:blip r:embed="rId3"/>
          <a:stretch>
            <a:fillRect/>
          </a:stretch>
        </p:blipFill>
        <p:spPr>
          <a:xfrm>
            <a:off x="5721988" y="2516722"/>
            <a:ext cx="6470012" cy="4341278"/>
          </a:xfrm>
          <a:prstGeom prst="rect">
            <a:avLst/>
          </a:prstGeom>
        </p:spPr>
      </p:pic>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spTree>
    <p:extLst>
      <p:ext uri="{BB962C8B-B14F-4D97-AF65-F5344CB8AC3E}">
        <p14:creationId xmlns:p14="http://schemas.microsoft.com/office/powerpoint/2010/main" val="223839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Amazon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pic>
        <p:nvPicPr>
          <p:cNvPr id="2050" name="Picture 2">
            <a:extLst>
              <a:ext uri="{FF2B5EF4-FFF2-40B4-BE49-F238E27FC236}">
                <a16:creationId xmlns:a16="http://schemas.microsoft.com/office/drawing/2014/main" id="{4B403554-2899-4BDC-A41B-FA95BDDF80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0" y="-91540"/>
            <a:ext cx="9885529" cy="21148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49C3DC5-332F-4F04-8736-9DAEEEF1E2B9}"/>
              </a:ext>
            </a:extLst>
          </p:cNvPr>
          <p:cNvPicPr>
            <a:picLocks noChangeAspect="1"/>
          </p:cNvPicPr>
          <p:nvPr/>
        </p:nvPicPr>
        <p:blipFill>
          <a:blip r:embed="rId3"/>
          <a:stretch>
            <a:fillRect/>
          </a:stretch>
        </p:blipFill>
        <p:spPr>
          <a:xfrm>
            <a:off x="5568287" y="2389712"/>
            <a:ext cx="6623712" cy="4482802"/>
          </a:xfrm>
          <a:prstGeom prst="rect">
            <a:avLst/>
          </a:prstGeom>
        </p:spPr>
      </p:pic>
    </p:spTree>
    <p:extLst>
      <p:ext uri="{BB962C8B-B14F-4D97-AF65-F5344CB8AC3E}">
        <p14:creationId xmlns:p14="http://schemas.microsoft.com/office/powerpoint/2010/main" val="3180416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APPLE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pic>
        <p:nvPicPr>
          <p:cNvPr id="3076" name="Picture 4">
            <a:extLst>
              <a:ext uri="{FF2B5EF4-FFF2-40B4-BE49-F238E27FC236}">
                <a16:creationId xmlns:a16="http://schemas.microsoft.com/office/drawing/2014/main" id="{CEA48B1D-060F-4DBE-9D4C-687C2B3DCA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2" y="1"/>
            <a:ext cx="9885528" cy="2114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9AC475D-411D-4C1B-B293-E0F75FF6E280}"/>
              </a:ext>
            </a:extLst>
          </p:cNvPr>
          <p:cNvPicPr>
            <a:picLocks noChangeAspect="1"/>
          </p:cNvPicPr>
          <p:nvPr/>
        </p:nvPicPr>
        <p:blipFill>
          <a:blip r:embed="rId3"/>
          <a:stretch>
            <a:fillRect/>
          </a:stretch>
        </p:blipFill>
        <p:spPr>
          <a:xfrm>
            <a:off x="5540990" y="2380180"/>
            <a:ext cx="6651009" cy="4477820"/>
          </a:xfrm>
          <a:prstGeom prst="rect">
            <a:avLst/>
          </a:prstGeom>
        </p:spPr>
      </p:pic>
    </p:spTree>
    <p:extLst>
      <p:ext uri="{BB962C8B-B14F-4D97-AF65-F5344CB8AC3E}">
        <p14:creationId xmlns:p14="http://schemas.microsoft.com/office/powerpoint/2010/main" val="2888070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AF2F2-C062-4F87-9D54-EB3C798C9E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5"/>
          <a:stretch/>
        </p:blipFill>
        <p:spPr>
          <a:xfrm>
            <a:off x="20" y="10"/>
            <a:ext cx="12188932" cy="6857990"/>
          </a:xfrm>
          <a:prstGeom prst="rect">
            <a:avLst/>
          </a:prstGeom>
        </p:spPr>
      </p:pic>
      <p:sp>
        <p:nvSpPr>
          <p:cNvPr id="36" name="object 2">
            <a:extLst>
              <a:ext uri="{FF2B5EF4-FFF2-40B4-BE49-F238E27FC236}">
                <a16:creationId xmlns:a16="http://schemas.microsoft.com/office/drawing/2014/main" id="{00BDDC44-1934-415E-950B-B738125C7C07}"/>
              </a:ext>
            </a:extLst>
          </p:cNvPr>
          <p:cNvSpPr txBox="1">
            <a:spLocks/>
          </p:cNvSpPr>
          <p:nvPr/>
        </p:nvSpPr>
        <p:spPr>
          <a:xfrm>
            <a:off x="359514" y="2643578"/>
            <a:ext cx="7834421" cy="627736"/>
          </a:xfrm>
          <a:prstGeom prst="rect">
            <a:avLst/>
          </a:prstGeom>
        </p:spPr>
        <p:txBody>
          <a:bodyPr vert="horz" wrap="square" lIns="0" tIns="12065" rIns="0" bIns="0" rtlCol="0" anchor="b">
            <a:spAutoFit/>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pPr marL="13970">
              <a:spcBef>
                <a:spcPts val="95"/>
              </a:spcBef>
            </a:pPr>
            <a:r>
              <a:rPr lang="en-IN" spc="-20" dirty="0"/>
              <a:t>ALGORITHMIC TRADING </a:t>
            </a:r>
            <a:endParaRPr lang="en-IN" spc="-5" dirty="0"/>
          </a:p>
        </p:txBody>
      </p:sp>
      <p:sp>
        <p:nvSpPr>
          <p:cNvPr id="37" name="object 3">
            <a:extLst>
              <a:ext uri="{FF2B5EF4-FFF2-40B4-BE49-F238E27FC236}">
                <a16:creationId xmlns:a16="http://schemas.microsoft.com/office/drawing/2014/main" id="{6CDC2006-B60D-4E42-857C-814D7F65A9C8}"/>
              </a:ext>
            </a:extLst>
          </p:cNvPr>
          <p:cNvSpPr txBox="1"/>
          <p:nvPr/>
        </p:nvSpPr>
        <p:spPr>
          <a:xfrm>
            <a:off x="7751445" y="2858563"/>
            <a:ext cx="3971982" cy="1283044"/>
          </a:xfrm>
          <a:prstGeom prst="rect">
            <a:avLst/>
          </a:prstGeom>
        </p:spPr>
        <p:txBody>
          <a:bodyPr vert="horz" wrap="square" lIns="0" tIns="13335" rIns="0" bIns="0" rtlCol="0">
            <a:spAutoFit/>
          </a:bodyPr>
          <a:lstStyle/>
          <a:p>
            <a:pPr marL="12700">
              <a:spcBef>
                <a:spcPts val="105"/>
              </a:spcBef>
            </a:pPr>
            <a:r>
              <a:rPr lang="pt-BR" sz="2000" b="1" dirty="0">
                <a:latin typeface="Arial"/>
                <a:cs typeface="Arial"/>
              </a:rPr>
              <a:t>BATCH NO. 62</a:t>
            </a:r>
          </a:p>
          <a:p>
            <a:pPr marL="12700">
              <a:spcBef>
                <a:spcPts val="105"/>
              </a:spcBef>
            </a:pPr>
            <a:r>
              <a:rPr lang="pt-BR" sz="2000" b="1" dirty="0">
                <a:latin typeface="Arial"/>
                <a:cs typeface="Arial"/>
              </a:rPr>
              <a:t>L Bharadwaj          18H51A0517</a:t>
            </a:r>
          </a:p>
          <a:p>
            <a:pPr marL="12700">
              <a:spcBef>
                <a:spcPts val="105"/>
              </a:spcBef>
            </a:pPr>
            <a:r>
              <a:rPr lang="pt-BR" sz="2000" b="1" dirty="0">
                <a:latin typeface="Arial"/>
                <a:cs typeface="Arial"/>
              </a:rPr>
              <a:t>M M Prathyush      18H51A0518</a:t>
            </a:r>
          </a:p>
          <a:p>
            <a:pPr marL="12700">
              <a:spcBef>
                <a:spcPts val="105"/>
              </a:spcBef>
            </a:pPr>
            <a:r>
              <a:rPr lang="pt-BR" sz="2000" b="1" dirty="0">
                <a:latin typeface="Arial"/>
                <a:cs typeface="Arial"/>
              </a:rPr>
              <a:t>G Vineetkumar      18H51A0596</a:t>
            </a:r>
          </a:p>
        </p:txBody>
      </p:sp>
      <p:sp>
        <p:nvSpPr>
          <p:cNvPr id="38" name="object 4">
            <a:extLst>
              <a:ext uri="{FF2B5EF4-FFF2-40B4-BE49-F238E27FC236}">
                <a16:creationId xmlns:a16="http://schemas.microsoft.com/office/drawing/2014/main" id="{1924C34E-99B5-4317-8940-6351221FA79E}"/>
              </a:ext>
            </a:extLst>
          </p:cNvPr>
          <p:cNvSpPr txBox="1"/>
          <p:nvPr/>
        </p:nvSpPr>
        <p:spPr>
          <a:xfrm>
            <a:off x="1831340" y="4907357"/>
            <a:ext cx="4890770" cy="937894"/>
          </a:xfrm>
          <a:prstGeom prst="rect">
            <a:avLst/>
          </a:prstGeom>
        </p:spPr>
        <p:txBody>
          <a:bodyPr vert="horz" wrap="square" lIns="0" tIns="140970" rIns="0" bIns="0" rtlCol="0">
            <a:spAutoFit/>
          </a:bodyPr>
          <a:lstStyle/>
          <a:p>
            <a:pPr marL="12700">
              <a:spcBef>
                <a:spcPts val="1110"/>
              </a:spcBef>
            </a:pPr>
            <a:r>
              <a:rPr sz="2800" b="1" spc="-10" dirty="0">
                <a:solidFill>
                  <a:srgbClr val="C00000"/>
                </a:solidFill>
                <a:latin typeface="Arial"/>
                <a:cs typeface="Arial"/>
              </a:rPr>
              <a:t>Under</a:t>
            </a:r>
            <a:r>
              <a:rPr sz="2800" b="1" spc="20" dirty="0">
                <a:solidFill>
                  <a:srgbClr val="C00000"/>
                </a:solidFill>
                <a:latin typeface="Arial"/>
                <a:cs typeface="Arial"/>
              </a:rPr>
              <a:t> </a:t>
            </a:r>
            <a:r>
              <a:rPr sz="2800" b="1" spc="-5" dirty="0">
                <a:solidFill>
                  <a:srgbClr val="C00000"/>
                </a:solidFill>
                <a:latin typeface="Arial"/>
                <a:cs typeface="Arial"/>
              </a:rPr>
              <a:t>esteemed</a:t>
            </a:r>
            <a:r>
              <a:rPr sz="2800" b="1" dirty="0">
                <a:solidFill>
                  <a:srgbClr val="C00000"/>
                </a:solidFill>
                <a:latin typeface="Arial"/>
                <a:cs typeface="Arial"/>
              </a:rPr>
              <a:t> </a:t>
            </a:r>
            <a:r>
              <a:rPr sz="2800" b="1" spc="-5" dirty="0">
                <a:solidFill>
                  <a:srgbClr val="C00000"/>
                </a:solidFill>
                <a:latin typeface="Arial"/>
                <a:cs typeface="Arial"/>
              </a:rPr>
              <a:t>guidance</a:t>
            </a:r>
            <a:r>
              <a:rPr sz="2800" b="1" spc="30" dirty="0">
                <a:solidFill>
                  <a:srgbClr val="C00000"/>
                </a:solidFill>
                <a:latin typeface="Arial"/>
                <a:cs typeface="Arial"/>
              </a:rPr>
              <a:t> </a:t>
            </a:r>
            <a:r>
              <a:rPr sz="2800" b="1" spc="-5" dirty="0">
                <a:solidFill>
                  <a:srgbClr val="C00000"/>
                </a:solidFill>
                <a:latin typeface="Arial"/>
                <a:cs typeface="Arial"/>
              </a:rPr>
              <a:t>of</a:t>
            </a:r>
            <a:endParaRPr sz="2800" dirty="0">
              <a:solidFill>
                <a:prstClr val="black"/>
              </a:solidFill>
              <a:latin typeface="Arial"/>
              <a:cs typeface="Arial"/>
            </a:endParaRPr>
          </a:p>
          <a:p>
            <a:pPr marL="12700">
              <a:spcBef>
                <a:spcPts val="650"/>
              </a:spcBef>
            </a:pPr>
            <a:r>
              <a:rPr lang="en-IN" b="1" dirty="0" err="1">
                <a:solidFill>
                  <a:prstClr val="black"/>
                </a:solidFill>
                <a:latin typeface="Arial"/>
                <a:cs typeface="Arial"/>
              </a:rPr>
              <a:t>Dr.</a:t>
            </a:r>
            <a:r>
              <a:rPr lang="en-IN" b="1" dirty="0">
                <a:solidFill>
                  <a:prstClr val="black"/>
                </a:solidFill>
                <a:latin typeface="Arial"/>
                <a:cs typeface="Arial"/>
              </a:rPr>
              <a:t> </a:t>
            </a:r>
            <a:r>
              <a:rPr lang="en-IN" b="1" dirty="0" err="1">
                <a:solidFill>
                  <a:prstClr val="black"/>
                </a:solidFill>
                <a:latin typeface="Arial"/>
                <a:cs typeface="Arial"/>
              </a:rPr>
              <a:t>Sarat</a:t>
            </a:r>
            <a:r>
              <a:rPr lang="en-IN" b="1" dirty="0">
                <a:solidFill>
                  <a:prstClr val="black"/>
                </a:solidFill>
                <a:latin typeface="Arial"/>
                <a:cs typeface="Arial"/>
              </a:rPr>
              <a:t> Chandra Nayak </a:t>
            </a:r>
            <a:endParaRPr dirty="0">
              <a:solidFill>
                <a:prstClr val="black"/>
              </a:solidFill>
              <a:latin typeface="Arial"/>
              <a:cs typeface="Arial"/>
            </a:endParaRPr>
          </a:p>
        </p:txBody>
      </p:sp>
      <p:graphicFrame>
        <p:nvGraphicFramePr>
          <p:cNvPr id="39" name="object 5">
            <a:extLst>
              <a:ext uri="{FF2B5EF4-FFF2-40B4-BE49-F238E27FC236}">
                <a16:creationId xmlns:a16="http://schemas.microsoft.com/office/drawing/2014/main" id="{7BFC9C84-EF7C-48C6-B231-81170F423A31}"/>
              </a:ext>
            </a:extLst>
          </p:cNvPr>
          <p:cNvGraphicFramePr>
            <a:graphicFrameLocks noGrp="1"/>
          </p:cNvGraphicFramePr>
          <p:nvPr/>
        </p:nvGraphicFramePr>
        <p:xfrm>
          <a:off x="3319398" y="249384"/>
          <a:ext cx="6468110" cy="920750"/>
        </p:xfrm>
        <a:graphic>
          <a:graphicData uri="http://schemas.openxmlformats.org/drawingml/2006/table">
            <a:tbl>
              <a:tblPr firstRow="1" bandRow="1">
                <a:tableStyleId>{2D5ABB26-0587-4C30-8999-92F81FD0307C}</a:tableStyleId>
              </a:tblPr>
              <a:tblGrid>
                <a:gridCol w="6468110">
                  <a:extLst>
                    <a:ext uri="{9D8B030D-6E8A-4147-A177-3AD203B41FA5}">
                      <a16:colId xmlns:a16="http://schemas.microsoft.com/office/drawing/2014/main" val="20000"/>
                    </a:ext>
                  </a:extLst>
                </a:gridCol>
              </a:tblGrid>
              <a:tr h="302260">
                <a:tc>
                  <a:txBody>
                    <a:bodyPr/>
                    <a:lstStyle/>
                    <a:p>
                      <a:pPr algn="ctr">
                        <a:lnSpc>
                          <a:spcPts val="2215"/>
                        </a:lnSpc>
                      </a:pPr>
                      <a:r>
                        <a:rPr sz="2000" dirty="0">
                          <a:solidFill>
                            <a:srgbClr val="001F5F"/>
                          </a:solidFill>
                          <a:latin typeface="Arial"/>
                          <a:cs typeface="Arial"/>
                        </a:rPr>
                        <a:t>CMR</a:t>
                      </a:r>
                      <a:r>
                        <a:rPr sz="2000" spc="-20" dirty="0">
                          <a:solidFill>
                            <a:srgbClr val="001F5F"/>
                          </a:solidFill>
                          <a:latin typeface="Arial"/>
                          <a:cs typeface="Arial"/>
                        </a:rPr>
                        <a:t> </a:t>
                      </a:r>
                      <a:r>
                        <a:rPr sz="2000" dirty="0">
                          <a:solidFill>
                            <a:srgbClr val="001F5F"/>
                          </a:solidFill>
                          <a:latin typeface="Arial"/>
                          <a:cs typeface="Arial"/>
                        </a:rPr>
                        <a:t>COLLEGE</a:t>
                      </a:r>
                      <a:r>
                        <a:rPr sz="2000" spc="-40" dirty="0">
                          <a:solidFill>
                            <a:srgbClr val="001F5F"/>
                          </a:solidFill>
                          <a:latin typeface="Arial"/>
                          <a:cs typeface="Arial"/>
                        </a:rPr>
                        <a:t> </a:t>
                      </a:r>
                      <a:r>
                        <a:rPr sz="2000" dirty="0">
                          <a:solidFill>
                            <a:srgbClr val="001F5F"/>
                          </a:solidFill>
                          <a:latin typeface="Arial"/>
                          <a:cs typeface="Arial"/>
                        </a:rPr>
                        <a:t>OF</a:t>
                      </a:r>
                      <a:r>
                        <a:rPr sz="2000" spc="-20" dirty="0">
                          <a:solidFill>
                            <a:srgbClr val="001F5F"/>
                          </a:solidFill>
                          <a:latin typeface="Arial"/>
                          <a:cs typeface="Arial"/>
                        </a:rPr>
                        <a:t> </a:t>
                      </a:r>
                      <a:r>
                        <a:rPr sz="2000" dirty="0">
                          <a:solidFill>
                            <a:srgbClr val="001F5F"/>
                          </a:solidFill>
                          <a:latin typeface="Arial"/>
                          <a:cs typeface="Arial"/>
                        </a:rPr>
                        <a:t>ENGINEERING</a:t>
                      </a:r>
                      <a:r>
                        <a:rPr sz="2000" spc="-20" dirty="0">
                          <a:solidFill>
                            <a:srgbClr val="001F5F"/>
                          </a:solidFill>
                          <a:latin typeface="Arial"/>
                          <a:cs typeface="Arial"/>
                        </a:rPr>
                        <a:t> </a:t>
                      </a:r>
                      <a:r>
                        <a:rPr sz="2000" dirty="0">
                          <a:solidFill>
                            <a:srgbClr val="001F5F"/>
                          </a:solidFill>
                          <a:latin typeface="Arial"/>
                          <a:cs typeface="Arial"/>
                        </a:rPr>
                        <a:t>&amp;</a:t>
                      </a:r>
                      <a:r>
                        <a:rPr sz="2000" spc="-5" dirty="0">
                          <a:solidFill>
                            <a:srgbClr val="001F5F"/>
                          </a:solidFill>
                          <a:latin typeface="Arial"/>
                          <a:cs typeface="Arial"/>
                        </a:rPr>
                        <a:t> </a:t>
                      </a:r>
                      <a:r>
                        <a:rPr sz="2000" dirty="0">
                          <a:solidFill>
                            <a:srgbClr val="001F5F"/>
                          </a:solidFill>
                          <a:latin typeface="Arial"/>
                          <a:cs typeface="Arial"/>
                        </a:rPr>
                        <a:t>TECHNOLOGY</a:t>
                      </a:r>
                      <a:endParaRPr sz="2000">
                        <a:latin typeface="Arial"/>
                        <a:cs typeface="Arial"/>
                      </a:endParaRPr>
                    </a:p>
                  </a:txBody>
                  <a:tcPr marL="0" marR="0" marT="0" marB="0"/>
                </a:tc>
                <a:extLst>
                  <a:ext uri="{0D108BD9-81ED-4DB2-BD59-A6C34878D82A}">
                    <a16:rowId xmlns:a16="http://schemas.microsoft.com/office/drawing/2014/main" val="10000"/>
                  </a:ext>
                </a:extLst>
              </a:tr>
              <a:tr h="318135">
                <a:tc>
                  <a:txBody>
                    <a:bodyPr/>
                    <a:lstStyle/>
                    <a:p>
                      <a:pPr marL="1905" algn="ctr">
                        <a:lnSpc>
                          <a:spcPts val="2355"/>
                        </a:lnSpc>
                      </a:pPr>
                      <a:r>
                        <a:rPr sz="2000" dirty="0">
                          <a:solidFill>
                            <a:srgbClr val="001F5F"/>
                          </a:solidFill>
                          <a:latin typeface="Arial"/>
                          <a:cs typeface="Arial"/>
                        </a:rPr>
                        <a:t>Kandlakoya,</a:t>
                      </a:r>
                      <a:r>
                        <a:rPr sz="2000" spc="-30" dirty="0">
                          <a:solidFill>
                            <a:srgbClr val="001F5F"/>
                          </a:solidFill>
                          <a:latin typeface="Arial"/>
                          <a:cs typeface="Arial"/>
                        </a:rPr>
                        <a:t> </a:t>
                      </a:r>
                      <a:r>
                        <a:rPr sz="2000" dirty="0">
                          <a:solidFill>
                            <a:srgbClr val="001F5F"/>
                          </a:solidFill>
                          <a:latin typeface="Arial"/>
                          <a:cs typeface="Arial"/>
                        </a:rPr>
                        <a:t>Medchal,</a:t>
                      </a:r>
                      <a:r>
                        <a:rPr sz="2000" spc="-50" dirty="0">
                          <a:solidFill>
                            <a:srgbClr val="001F5F"/>
                          </a:solidFill>
                          <a:latin typeface="Arial"/>
                          <a:cs typeface="Arial"/>
                        </a:rPr>
                        <a:t> </a:t>
                      </a:r>
                      <a:r>
                        <a:rPr sz="2000" dirty="0">
                          <a:solidFill>
                            <a:srgbClr val="001F5F"/>
                          </a:solidFill>
                          <a:latin typeface="Arial"/>
                          <a:cs typeface="Arial"/>
                        </a:rPr>
                        <a:t>Hyderabad</a:t>
                      </a:r>
                      <a:r>
                        <a:rPr sz="2000" spc="-25" dirty="0">
                          <a:solidFill>
                            <a:srgbClr val="001F5F"/>
                          </a:solidFill>
                          <a:latin typeface="Arial"/>
                          <a:cs typeface="Arial"/>
                        </a:rPr>
                        <a:t> </a:t>
                      </a:r>
                      <a:r>
                        <a:rPr sz="2000" dirty="0">
                          <a:solidFill>
                            <a:srgbClr val="001F5F"/>
                          </a:solidFill>
                          <a:latin typeface="Arial"/>
                          <a:cs typeface="Arial"/>
                        </a:rPr>
                        <a:t>-</a:t>
                      </a:r>
                      <a:r>
                        <a:rPr sz="2000" spc="-10" dirty="0">
                          <a:solidFill>
                            <a:srgbClr val="001F5F"/>
                          </a:solidFill>
                          <a:latin typeface="Arial"/>
                          <a:cs typeface="Arial"/>
                        </a:rPr>
                        <a:t> </a:t>
                      </a:r>
                      <a:r>
                        <a:rPr sz="2000" dirty="0">
                          <a:solidFill>
                            <a:srgbClr val="001F5F"/>
                          </a:solidFill>
                          <a:latin typeface="Arial"/>
                          <a:cs typeface="Arial"/>
                        </a:rPr>
                        <a:t>501401</a:t>
                      </a:r>
                      <a:endParaRPr sz="2000">
                        <a:latin typeface="Arial"/>
                        <a:cs typeface="Arial"/>
                      </a:endParaRPr>
                    </a:p>
                  </a:txBody>
                  <a:tcPr marL="0" marR="0" marT="0" marB="0"/>
                </a:tc>
                <a:extLst>
                  <a:ext uri="{0D108BD9-81ED-4DB2-BD59-A6C34878D82A}">
                    <a16:rowId xmlns:a16="http://schemas.microsoft.com/office/drawing/2014/main" val="10001"/>
                  </a:ext>
                </a:extLst>
              </a:tr>
              <a:tr h="300355">
                <a:tc>
                  <a:txBody>
                    <a:bodyPr/>
                    <a:lstStyle/>
                    <a:p>
                      <a:pPr algn="ctr">
                        <a:lnSpc>
                          <a:spcPts val="2270"/>
                        </a:lnSpc>
                      </a:pPr>
                      <a:r>
                        <a:rPr sz="2000" dirty="0">
                          <a:solidFill>
                            <a:srgbClr val="001F5F"/>
                          </a:solidFill>
                          <a:latin typeface="Arial"/>
                          <a:cs typeface="Arial"/>
                        </a:rPr>
                        <a:t>Department</a:t>
                      </a:r>
                      <a:r>
                        <a:rPr sz="2000" spc="-45" dirty="0">
                          <a:solidFill>
                            <a:srgbClr val="001F5F"/>
                          </a:solidFill>
                          <a:latin typeface="Arial"/>
                          <a:cs typeface="Arial"/>
                        </a:rPr>
                        <a:t> </a:t>
                      </a:r>
                      <a:r>
                        <a:rPr sz="2000" dirty="0">
                          <a:solidFill>
                            <a:srgbClr val="001F5F"/>
                          </a:solidFill>
                          <a:latin typeface="Arial"/>
                          <a:cs typeface="Arial"/>
                        </a:rPr>
                        <a:t>of</a:t>
                      </a:r>
                      <a:r>
                        <a:rPr sz="2000" spc="-25" dirty="0">
                          <a:solidFill>
                            <a:srgbClr val="001F5F"/>
                          </a:solidFill>
                          <a:latin typeface="Arial"/>
                          <a:cs typeface="Arial"/>
                        </a:rPr>
                        <a:t> </a:t>
                      </a:r>
                      <a:r>
                        <a:rPr sz="2000" dirty="0">
                          <a:solidFill>
                            <a:srgbClr val="001F5F"/>
                          </a:solidFill>
                          <a:latin typeface="Arial"/>
                          <a:cs typeface="Arial"/>
                        </a:rPr>
                        <a:t>Computer</a:t>
                      </a:r>
                      <a:r>
                        <a:rPr sz="2000" spc="-40" dirty="0">
                          <a:solidFill>
                            <a:srgbClr val="001F5F"/>
                          </a:solidFill>
                          <a:latin typeface="Arial"/>
                          <a:cs typeface="Arial"/>
                        </a:rPr>
                        <a:t> </a:t>
                      </a:r>
                      <a:r>
                        <a:rPr sz="2000" dirty="0">
                          <a:solidFill>
                            <a:srgbClr val="001F5F"/>
                          </a:solidFill>
                          <a:latin typeface="Arial"/>
                          <a:cs typeface="Arial"/>
                        </a:rPr>
                        <a:t>Science</a:t>
                      </a:r>
                      <a:r>
                        <a:rPr sz="2000" spc="-20" dirty="0">
                          <a:solidFill>
                            <a:srgbClr val="001F5F"/>
                          </a:solidFill>
                          <a:latin typeface="Arial"/>
                          <a:cs typeface="Arial"/>
                        </a:rPr>
                        <a:t> </a:t>
                      </a:r>
                      <a:r>
                        <a:rPr sz="2000" dirty="0">
                          <a:solidFill>
                            <a:srgbClr val="001F5F"/>
                          </a:solidFill>
                          <a:latin typeface="Arial"/>
                          <a:cs typeface="Arial"/>
                        </a:rPr>
                        <a:t>and</a:t>
                      </a:r>
                      <a:r>
                        <a:rPr sz="2000" spc="-10" dirty="0">
                          <a:solidFill>
                            <a:srgbClr val="001F5F"/>
                          </a:solidFill>
                          <a:latin typeface="Arial"/>
                          <a:cs typeface="Arial"/>
                        </a:rPr>
                        <a:t> </a:t>
                      </a:r>
                      <a:r>
                        <a:rPr sz="2000" dirty="0">
                          <a:solidFill>
                            <a:srgbClr val="001F5F"/>
                          </a:solidFill>
                          <a:latin typeface="Arial"/>
                          <a:cs typeface="Arial"/>
                        </a:rPr>
                        <a:t>Engineering</a:t>
                      </a:r>
                      <a:endParaRPr sz="2000">
                        <a:latin typeface="Arial"/>
                        <a:cs typeface="Arial"/>
                      </a:endParaRPr>
                    </a:p>
                  </a:txBody>
                  <a:tcPr marL="0" marR="0" marT="0" marB="0"/>
                </a:tc>
                <a:extLst>
                  <a:ext uri="{0D108BD9-81ED-4DB2-BD59-A6C34878D82A}">
                    <a16:rowId xmlns:a16="http://schemas.microsoft.com/office/drawing/2014/main" val="10002"/>
                  </a:ext>
                </a:extLst>
              </a:tr>
            </a:tbl>
          </a:graphicData>
        </a:graphic>
      </p:graphicFrame>
      <p:pic>
        <p:nvPicPr>
          <p:cNvPr id="40" name="object 6">
            <a:extLst>
              <a:ext uri="{FF2B5EF4-FFF2-40B4-BE49-F238E27FC236}">
                <a16:creationId xmlns:a16="http://schemas.microsoft.com/office/drawing/2014/main" id="{BBAE9667-24A1-4BC8-975A-B9ECA12D6203}"/>
              </a:ext>
            </a:extLst>
          </p:cNvPr>
          <p:cNvPicPr/>
          <p:nvPr/>
        </p:nvPicPr>
        <p:blipFill>
          <a:blip r:embed="rId5" cstate="print"/>
          <a:stretch>
            <a:fillRect/>
          </a:stretch>
        </p:blipFill>
        <p:spPr>
          <a:xfrm>
            <a:off x="2010439" y="252046"/>
            <a:ext cx="1084520" cy="1090246"/>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000"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TESLA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SMA  Prediction</a:t>
            </a:r>
            <a:endParaRPr lang="en-IN" sz="3000" dirty="0"/>
          </a:p>
        </p:txBody>
      </p:sp>
      <p:pic>
        <p:nvPicPr>
          <p:cNvPr id="8194" name="Picture 2">
            <a:extLst>
              <a:ext uri="{FF2B5EF4-FFF2-40B4-BE49-F238E27FC236}">
                <a16:creationId xmlns:a16="http://schemas.microsoft.com/office/drawing/2014/main" id="{882780A0-EE20-4058-BDB9-6A121C6FDA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1063" y="-46467"/>
            <a:ext cx="9776346" cy="20914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F0BFE60-581B-45EC-92DE-F6C74C0F16AA}"/>
              </a:ext>
            </a:extLst>
          </p:cNvPr>
          <p:cNvPicPr>
            <a:picLocks noChangeAspect="1"/>
          </p:cNvPicPr>
          <p:nvPr/>
        </p:nvPicPr>
        <p:blipFill>
          <a:blip r:embed="rId3"/>
          <a:stretch>
            <a:fillRect/>
          </a:stretch>
        </p:blipFill>
        <p:spPr>
          <a:xfrm>
            <a:off x="5527343" y="2352436"/>
            <a:ext cx="6696504" cy="4505563"/>
          </a:xfrm>
          <a:prstGeom prst="rect">
            <a:avLst/>
          </a:prstGeom>
        </p:spPr>
      </p:pic>
    </p:spTree>
    <p:extLst>
      <p:ext uri="{BB962C8B-B14F-4D97-AF65-F5344CB8AC3E}">
        <p14:creationId xmlns:p14="http://schemas.microsoft.com/office/powerpoint/2010/main" val="163640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Google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7" name="Picture 2">
            <a:extLst>
              <a:ext uri="{FF2B5EF4-FFF2-40B4-BE49-F238E27FC236}">
                <a16:creationId xmlns:a16="http://schemas.microsoft.com/office/drawing/2014/main" id="{19B563A8-69E4-4509-AA3B-E470D76549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0937" y="-81164"/>
            <a:ext cx="9981063" cy="21261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424D3D1-1344-48BA-A2EE-0811DF3347AC}"/>
              </a:ext>
            </a:extLst>
          </p:cNvPr>
          <p:cNvPicPr>
            <a:picLocks noChangeAspect="1"/>
          </p:cNvPicPr>
          <p:nvPr/>
        </p:nvPicPr>
        <p:blipFill>
          <a:blip r:embed="rId3"/>
          <a:stretch>
            <a:fillRect/>
          </a:stretch>
        </p:blipFill>
        <p:spPr>
          <a:xfrm>
            <a:off x="5759355" y="2566802"/>
            <a:ext cx="6432645" cy="4291197"/>
          </a:xfrm>
          <a:prstGeom prst="rect">
            <a:avLst/>
          </a:prstGeom>
        </p:spPr>
      </p:pic>
    </p:spTree>
    <p:extLst>
      <p:ext uri="{BB962C8B-B14F-4D97-AF65-F5344CB8AC3E}">
        <p14:creationId xmlns:p14="http://schemas.microsoft.com/office/powerpoint/2010/main" val="733991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Amazon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7" name="Picture 2">
            <a:extLst>
              <a:ext uri="{FF2B5EF4-FFF2-40B4-BE49-F238E27FC236}">
                <a16:creationId xmlns:a16="http://schemas.microsoft.com/office/drawing/2014/main" id="{0C41773E-ADB6-4518-B72A-A1C4144946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0" y="-91540"/>
            <a:ext cx="9885529" cy="2114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D53C496-C3AD-4CA5-8132-C5CD56AA104A}"/>
              </a:ext>
            </a:extLst>
          </p:cNvPr>
          <p:cNvPicPr>
            <a:picLocks noChangeAspect="1"/>
          </p:cNvPicPr>
          <p:nvPr/>
        </p:nvPicPr>
        <p:blipFill>
          <a:blip r:embed="rId3"/>
          <a:stretch>
            <a:fillRect/>
          </a:stretch>
        </p:blipFill>
        <p:spPr>
          <a:xfrm>
            <a:off x="5540991" y="2380353"/>
            <a:ext cx="6651008" cy="4477647"/>
          </a:xfrm>
          <a:prstGeom prst="rect">
            <a:avLst/>
          </a:prstGeom>
        </p:spPr>
      </p:pic>
    </p:spTree>
    <p:extLst>
      <p:ext uri="{BB962C8B-B14F-4D97-AF65-F5344CB8AC3E}">
        <p14:creationId xmlns:p14="http://schemas.microsoft.com/office/powerpoint/2010/main" val="3057920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APPLE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11" name="Picture 4">
            <a:extLst>
              <a:ext uri="{FF2B5EF4-FFF2-40B4-BE49-F238E27FC236}">
                <a16:creationId xmlns:a16="http://schemas.microsoft.com/office/drawing/2014/main" id="{BC2F109C-59EC-4CDB-BD28-893D524069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2" y="1"/>
            <a:ext cx="9885528" cy="21148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438909B-F27E-4521-8F56-AB2A5DA840C2}"/>
              </a:ext>
            </a:extLst>
          </p:cNvPr>
          <p:cNvPicPr>
            <a:picLocks noChangeAspect="1"/>
          </p:cNvPicPr>
          <p:nvPr/>
        </p:nvPicPr>
        <p:blipFill>
          <a:blip r:embed="rId3"/>
          <a:stretch>
            <a:fillRect/>
          </a:stretch>
        </p:blipFill>
        <p:spPr>
          <a:xfrm>
            <a:off x="5459104" y="2363527"/>
            <a:ext cx="6732896" cy="4494472"/>
          </a:xfrm>
          <a:prstGeom prst="rect">
            <a:avLst/>
          </a:prstGeom>
        </p:spPr>
      </p:pic>
    </p:spTree>
    <p:extLst>
      <p:ext uri="{BB962C8B-B14F-4D97-AF65-F5344CB8AC3E}">
        <p14:creationId xmlns:p14="http://schemas.microsoft.com/office/powerpoint/2010/main" val="2489788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TESLA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ARIMA  Prediction</a:t>
            </a:r>
            <a:endParaRPr lang="en-IN" sz="3000" dirty="0"/>
          </a:p>
        </p:txBody>
      </p:sp>
      <p:pic>
        <p:nvPicPr>
          <p:cNvPr id="7" name="Picture 2">
            <a:extLst>
              <a:ext uri="{FF2B5EF4-FFF2-40B4-BE49-F238E27FC236}">
                <a16:creationId xmlns:a16="http://schemas.microsoft.com/office/drawing/2014/main" id="{D8A01915-FA1A-43E5-8DAB-588A3F981D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1063" y="-46467"/>
            <a:ext cx="9776346" cy="20914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3D4D43-ECA2-4145-A714-6B73D0A2B2EE}"/>
              </a:ext>
            </a:extLst>
          </p:cNvPr>
          <p:cNvPicPr>
            <a:picLocks noChangeAspect="1"/>
          </p:cNvPicPr>
          <p:nvPr/>
        </p:nvPicPr>
        <p:blipFill>
          <a:blip r:embed="rId3"/>
          <a:stretch>
            <a:fillRect/>
          </a:stretch>
        </p:blipFill>
        <p:spPr>
          <a:xfrm>
            <a:off x="5540991" y="2350777"/>
            <a:ext cx="6651009" cy="4507223"/>
          </a:xfrm>
          <a:prstGeom prst="rect">
            <a:avLst/>
          </a:prstGeom>
        </p:spPr>
      </p:pic>
    </p:spTree>
    <p:extLst>
      <p:ext uri="{BB962C8B-B14F-4D97-AF65-F5344CB8AC3E}">
        <p14:creationId xmlns:p14="http://schemas.microsoft.com/office/powerpoint/2010/main" val="605985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D7CC-5BCB-4410-86C8-2A149DED13B9}"/>
              </a:ext>
            </a:extLst>
          </p:cNvPr>
          <p:cNvSpPr>
            <a:spLocks noGrp="1"/>
          </p:cNvSpPr>
          <p:nvPr>
            <p:ph type="title"/>
          </p:nvPr>
        </p:nvSpPr>
        <p:spPr>
          <a:xfrm>
            <a:off x="104931" y="-131383"/>
            <a:ext cx="10971684" cy="1144682"/>
          </a:xfrm>
        </p:spPr>
        <p:txBody>
          <a:bodyPr/>
          <a:lstStyle/>
          <a:p>
            <a:r>
              <a:rPr lang="en-US" sz="2000" dirty="0"/>
              <a:t>ARIMA </a:t>
            </a:r>
            <a:br>
              <a:rPr lang="en-US" sz="2000" dirty="0"/>
            </a:br>
            <a:r>
              <a:rPr lang="en-US" sz="2000" dirty="0"/>
              <a:t>1Day </a:t>
            </a:r>
            <a:br>
              <a:rPr lang="en-US" sz="2000" dirty="0"/>
            </a:br>
            <a:r>
              <a:rPr lang="en-US" sz="2000" dirty="0"/>
              <a:t>prediction</a:t>
            </a:r>
            <a:endParaRPr lang="en-IN" sz="2000" dirty="0"/>
          </a:p>
        </p:txBody>
      </p:sp>
      <p:pic>
        <p:nvPicPr>
          <p:cNvPr id="1026" name="Picture 2">
            <a:extLst>
              <a:ext uri="{FF2B5EF4-FFF2-40B4-BE49-F238E27FC236}">
                <a16:creationId xmlns:a16="http://schemas.microsoft.com/office/drawing/2014/main" id="{80D0E733-6177-416B-A866-708EB2374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547688"/>
            <a:ext cx="5943600"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9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Google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7" name="Picture 2">
            <a:extLst>
              <a:ext uri="{FF2B5EF4-FFF2-40B4-BE49-F238E27FC236}">
                <a16:creationId xmlns:a16="http://schemas.microsoft.com/office/drawing/2014/main" id="{2226D7DF-6EFB-4029-B221-21512BD385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0937" y="-81164"/>
            <a:ext cx="9981063" cy="21261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28B2FEC-7545-4E46-9FEF-3D52673035A0}"/>
              </a:ext>
            </a:extLst>
          </p:cNvPr>
          <p:cNvPicPr>
            <a:picLocks noChangeAspect="1"/>
          </p:cNvPicPr>
          <p:nvPr/>
        </p:nvPicPr>
        <p:blipFill>
          <a:blip r:embed="rId3"/>
          <a:stretch>
            <a:fillRect/>
          </a:stretch>
        </p:blipFill>
        <p:spPr>
          <a:xfrm>
            <a:off x="5308979" y="2351156"/>
            <a:ext cx="6883021" cy="4506844"/>
          </a:xfrm>
          <a:prstGeom prst="rect">
            <a:avLst/>
          </a:prstGeom>
        </p:spPr>
      </p:pic>
    </p:spTree>
    <p:extLst>
      <p:ext uri="{BB962C8B-B14F-4D97-AF65-F5344CB8AC3E}">
        <p14:creationId xmlns:p14="http://schemas.microsoft.com/office/powerpoint/2010/main" val="69082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Amazon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2050" name="Picture 2">
            <a:extLst>
              <a:ext uri="{FF2B5EF4-FFF2-40B4-BE49-F238E27FC236}">
                <a16:creationId xmlns:a16="http://schemas.microsoft.com/office/drawing/2014/main" id="{4B403554-2899-4BDC-A41B-FA95BDDF80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0" y="-91540"/>
            <a:ext cx="9885529" cy="2114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B10D438-4919-4FE6-8F7A-66C72BDC6A39}"/>
              </a:ext>
            </a:extLst>
          </p:cNvPr>
          <p:cNvPicPr>
            <a:picLocks noChangeAspect="1"/>
          </p:cNvPicPr>
          <p:nvPr/>
        </p:nvPicPr>
        <p:blipFill>
          <a:blip r:embed="rId3"/>
          <a:stretch>
            <a:fillRect/>
          </a:stretch>
        </p:blipFill>
        <p:spPr>
          <a:xfrm>
            <a:off x="5404512" y="2374038"/>
            <a:ext cx="6787487" cy="4483962"/>
          </a:xfrm>
          <a:prstGeom prst="rect">
            <a:avLst/>
          </a:prstGeom>
        </p:spPr>
      </p:pic>
    </p:spTree>
    <p:extLst>
      <p:ext uri="{BB962C8B-B14F-4D97-AF65-F5344CB8AC3E}">
        <p14:creationId xmlns:p14="http://schemas.microsoft.com/office/powerpoint/2010/main" val="3442245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APPLE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11" name="Picture 4">
            <a:extLst>
              <a:ext uri="{FF2B5EF4-FFF2-40B4-BE49-F238E27FC236}">
                <a16:creationId xmlns:a16="http://schemas.microsoft.com/office/drawing/2014/main" id="{DDDA4D9B-8A94-4BC9-9847-554D891E35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472" y="1"/>
            <a:ext cx="9885528" cy="2114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82AB7D1-159D-4E0A-9099-D24A92570A8B}"/>
              </a:ext>
            </a:extLst>
          </p:cNvPr>
          <p:cNvPicPr>
            <a:picLocks noChangeAspect="1"/>
          </p:cNvPicPr>
          <p:nvPr/>
        </p:nvPicPr>
        <p:blipFill>
          <a:blip r:embed="rId3"/>
          <a:stretch>
            <a:fillRect/>
          </a:stretch>
        </p:blipFill>
        <p:spPr>
          <a:xfrm>
            <a:off x="5595582" y="2372093"/>
            <a:ext cx="6596418" cy="4485906"/>
          </a:xfrm>
          <a:prstGeom prst="rect">
            <a:avLst/>
          </a:prstGeom>
        </p:spPr>
      </p:pic>
    </p:spTree>
    <p:extLst>
      <p:ext uri="{BB962C8B-B14F-4D97-AF65-F5344CB8AC3E}">
        <p14:creationId xmlns:p14="http://schemas.microsoft.com/office/powerpoint/2010/main" val="3618667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EAD9-98EB-4C09-87F5-7FF093BDD7E8}"/>
              </a:ext>
            </a:extLst>
          </p:cNvPr>
          <p:cNvSpPr>
            <a:spLocks noGrp="1"/>
          </p:cNvSpPr>
          <p:nvPr>
            <p:ph type="title"/>
          </p:nvPr>
        </p:nvSpPr>
        <p:spPr>
          <a:xfrm>
            <a:off x="109182" y="204717"/>
            <a:ext cx="2101755" cy="476338"/>
          </a:xfrm>
        </p:spPr>
        <p:txBody>
          <a:bodyPr/>
          <a:lstStyle/>
          <a:p>
            <a:r>
              <a:rPr lang="en-US" sz="3000" dirty="0"/>
              <a:t>TESLA stock</a:t>
            </a:r>
            <a:endParaRPr lang="en-IN" sz="3000" dirty="0"/>
          </a:p>
        </p:txBody>
      </p:sp>
      <p:sp>
        <p:nvSpPr>
          <p:cNvPr id="5" name="TextBox 4">
            <a:extLst>
              <a:ext uri="{FF2B5EF4-FFF2-40B4-BE49-F238E27FC236}">
                <a16:creationId xmlns:a16="http://schemas.microsoft.com/office/drawing/2014/main" id="{8F7930BE-D4DA-49AF-BA47-FFD9E2B3BBED}"/>
              </a:ext>
            </a:extLst>
          </p:cNvPr>
          <p:cNvSpPr txBox="1"/>
          <p:nvPr/>
        </p:nvSpPr>
        <p:spPr>
          <a:xfrm>
            <a:off x="2306472" y="2045010"/>
            <a:ext cx="9885528" cy="307777"/>
          </a:xfrm>
          <a:prstGeom prst="rect">
            <a:avLst/>
          </a:prstGeom>
          <a:noFill/>
        </p:spPr>
        <p:txBody>
          <a:bodyPr wrap="square" rtlCol="0">
            <a:spAutoFit/>
          </a:bodyPr>
          <a:lstStyle/>
          <a:p>
            <a:r>
              <a:rPr lang="en-US" sz="1400" dirty="0"/>
              <a:t>     SIMPLE MOVING AVERAGE                                               ARIMA                                                                     RNN</a:t>
            </a:r>
            <a:endParaRPr lang="en-IN" sz="1400" dirty="0"/>
          </a:p>
        </p:txBody>
      </p:sp>
      <p:sp>
        <p:nvSpPr>
          <p:cNvPr id="10" name="Title 1">
            <a:extLst>
              <a:ext uri="{FF2B5EF4-FFF2-40B4-BE49-F238E27FC236}">
                <a16:creationId xmlns:a16="http://schemas.microsoft.com/office/drawing/2014/main" id="{681BB631-1969-4432-BEA3-9CF538981CAA}"/>
              </a:ext>
            </a:extLst>
          </p:cNvPr>
          <p:cNvSpPr txBox="1">
            <a:spLocks/>
          </p:cNvSpPr>
          <p:nvPr/>
        </p:nvSpPr>
        <p:spPr>
          <a:xfrm>
            <a:off x="1160059" y="4687361"/>
            <a:ext cx="4599296" cy="476338"/>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100000"/>
              </a:lnSpc>
              <a:spcBef>
                <a:spcPts val="0"/>
              </a:spcBef>
              <a:spcAft>
                <a:spcPts val="0"/>
              </a:spcAft>
              <a:buSzPts val="1400"/>
              <a:buNone/>
              <a:defRPr sz="3600" i="1"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z="3000" dirty="0"/>
              <a:t>Fig: RNN  Prediction</a:t>
            </a:r>
            <a:endParaRPr lang="en-IN" sz="3000" dirty="0"/>
          </a:p>
        </p:txBody>
      </p:sp>
      <p:pic>
        <p:nvPicPr>
          <p:cNvPr id="7" name="Picture 2">
            <a:extLst>
              <a:ext uri="{FF2B5EF4-FFF2-40B4-BE49-F238E27FC236}">
                <a16:creationId xmlns:a16="http://schemas.microsoft.com/office/drawing/2014/main" id="{2A8D095E-F365-48B3-B9CA-B96F571C47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1063" y="-46467"/>
            <a:ext cx="9776346" cy="20914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084CC0C-66E8-4844-B227-B0C472779E9C}"/>
              </a:ext>
            </a:extLst>
          </p:cNvPr>
          <p:cNvPicPr>
            <a:picLocks noChangeAspect="1"/>
          </p:cNvPicPr>
          <p:nvPr/>
        </p:nvPicPr>
        <p:blipFill>
          <a:blip r:embed="rId3"/>
          <a:stretch>
            <a:fillRect/>
          </a:stretch>
        </p:blipFill>
        <p:spPr>
          <a:xfrm>
            <a:off x="5377218" y="2349895"/>
            <a:ext cx="6814782" cy="4508105"/>
          </a:xfrm>
          <a:prstGeom prst="rect">
            <a:avLst/>
          </a:prstGeom>
        </p:spPr>
      </p:pic>
    </p:spTree>
    <p:extLst>
      <p:ext uri="{BB962C8B-B14F-4D97-AF65-F5344CB8AC3E}">
        <p14:creationId xmlns:p14="http://schemas.microsoft.com/office/powerpoint/2010/main" val="1905434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5104-4108-4DF1-A29D-C91BCE34E2FE}"/>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C3238A6F-967D-4516-9FBB-383E109827DF}"/>
              </a:ext>
            </a:extLst>
          </p:cNvPr>
          <p:cNvSpPr>
            <a:spLocks noGrp="1"/>
          </p:cNvSpPr>
          <p:nvPr>
            <p:ph idx="1"/>
          </p:nvPr>
        </p:nvSpPr>
        <p:spPr/>
        <p:txBody>
          <a:bodyPr>
            <a:normAutofit/>
          </a:bodyPr>
          <a:lstStyle/>
          <a:p>
            <a:pPr algn="just"/>
            <a:r>
              <a:rPr lang="en-US" dirty="0">
                <a:solidFill>
                  <a:srgbClr val="000000"/>
                </a:solidFill>
                <a:effectLst/>
                <a:latin typeface="Times New Roman" panose="02020603050405020304" pitchFamily="18" charset="0"/>
                <a:ea typeface="Times New Roman" panose="02020603050405020304" pitchFamily="18" charset="0"/>
              </a:rPr>
              <a:t>Stock market is a probabilistic trading where we can gain and have possibility of loss. Investing in stock market trading might be a risky task. </a:t>
            </a:r>
          </a:p>
          <a:p>
            <a:pPr algn="just"/>
            <a:r>
              <a:rPr lang="en-US" dirty="0">
                <a:solidFill>
                  <a:srgbClr val="000000"/>
                </a:solidFill>
                <a:latin typeface="Times New Roman" panose="02020603050405020304" pitchFamily="18" charset="0"/>
                <a:ea typeface="Times New Roman" panose="02020603050405020304" pitchFamily="18" charset="0"/>
              </a:rPr>
              <a:t>A</a:t>
            </a:r>
            <a:r>
              <a:rPr lang="en-US" dirty="0">
                <a:solidFill>
                  <a:srgbClr val="000000"/>
                </a:solidFill>
                <a:effectLst/>
                <a:latin typeface="Times New Roman" panose="02020603050405020304" pitchFamily="18" charset="0"/>
                <a:ea typeface="Times New Roman" panose="02020603050405020304" pitchFamily="18" charset="0"/>
              </a:rPr>
              <a:t>lgorithmic trading works on the previous trends of a particular stock and help us predicting the stock market movements. </a:t>
            </a:r>
          </a:p>
          <a:p>
            <a:pPr algn="just"/>
            <a:r>
              <a:rPr lang="en-US" dirty="0">
                <a:solidFill>
                  <a:srgbClr val="000000"/>
                </a:solidFill>
                <a:effectLst/>
                <a:latin typeface="Times New Roman" panose="02020603050405020304" pitchFamily="18" charset="0"/>
                <a:ea typeface="Times New Roman" panose="02020603050405020304" pitchFamily="18" charset="0"/>
              </a:rPr>
              <a:t>Algorithmic trading use machine learning techniques to increase the probability of profit because it uses the technical analysis of stock, price action strategies, seasonal trends and help us to predict which time is better to invest in stocks. </a:t>
            </a:r>
          </a:p>
          <a:p>
            <a:pPr algn="just"/>
            <a:r>
              <a:rPr lang="en-US" dirty="0">
                <a:solidFill>
                  <a:srgbClr val="000000"/>
                </a:solidFill>
                <a:effectLst/>
                <a:latin typeface="Times New Roman" panose="02020603050405020304" pitchFamily="18" charset="0"/>
                <a:ea typeface="Times New Roman" panose="02020603050405020304" pitchFamily="18" charset="0"/>
              </a:rPr>
              <a:t>We are developing an algorithm using machine learning and deep learning techniques such as  RNN(Recurrent Neural Network) and LSTM for algorithmic trading.</a:t>
            </a:r>
            <a:endParaRPr lang="en-IN"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4051318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8A97D3B-CE50-4EE0-9B9A-03D2110A3800}"/>
              </a:ext>
            </a:extLst>
          </p:cNvPr>
          <p:cNvSpPr>
            <a:spLocks noGrp="1"/>
          </p:cNvSpPr>
          <p:nvPr>
            <p:ph type="title"/>
          </p:nvPr>
        </p:nvSpPr>
        <p:spPr>
          <a:xfrm>
            <a:off x="525718" y="1114691"/>
            <a:ext cx="5512288" cy="1880555"/>
          </a:xfrm>
        </p:spPr>
        <p:txBody>
          <a:bodyPr anchor="t">
            <a:normAutofit/>
          </a:bodyPr>
          <a:lstStyle/>
          <a:p>
            <a:r>
              <a:rPr lang="en-US" dirty="0"/>
              <a:t>DATA SET COLLECTION</a:t>
            </a:r>
          </a:p>
        </p:txBody>
      </p:sp>
      <p:sp>
        <p:nvSpPr>
          <p:cNvPr id="73" name="Freeform: Shape 72">
            <a:extLst>
              <a:ext uri="{FF2B5EF4-FFF2-40B4-BE49-F238E27FC236}">
                <a16:creationId xmlns:a16="http://schemas.microsoft.com/office/drawing/2014/main" id="{E9BFB270-A887-4B62-B243-50F92509A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5"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76"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7"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8"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9"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0"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1"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26" name="Picture 2" descr="Using a Keras Long Short-Term Memory (LSTM) Model to Predict Stock Prices -  KDnuggets">
            <a:extLst>
              <a:ext uri="{FF2B5EF4-FFF2-40B4-BE49-F238E27FC236}">
                <a16:creationId xmlns:a16="http://schemas.microsoft.com/office/drawing/2014/main" id="{DC9A12F7-8654-4F54-A3D1-B41E31AE72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t="652" r="58495" b="-650"/>
          <a:stretch/>
        </p:blipFill>
        <p:spPr bwMode="auto">
          <a:xfrm>
            <a:off x="221971" y="2762377"/>
            <a:ext cx="4633342" cy="29809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C6665C4-839C-4723-A010-FAA907B4FFC9}"/>
              </a:ext>
            </a:extLst>
          </p:cNvPr>
          <p:cNvSpPr>
            <a:spLocks noGrp="1"/>
          </p:cNvSpPr>
          <p:nvPr>
            <p:ph idx="1"/>
          </p:nvPr>
        </p:nvSpPr>
        <p:spPr>
          <a:xfrm>
            <a:off x="6444040" y="1114691"/>
            <a:ext cx="4159233" cy="5145901"/>
          </a:xfrm>
        </p:spPr>
        <p:txBody>
          <a:bodyPr vert="horz" lIns="91440" tIns="45720" rIns="91440" bIns="45720" rtlCol="0">
            <a:normAutofit/>
          </a:bodyPr>
          <a:lstStyle/>
          <a:p>
            <a:r>
              <a:rPr lang="en-US" dirty="0">
                <a:ea typeface="+mn-lt"/>
                <a:cs typeface="+mn-lt"/>
              </a:rPr>
              <a:t>NSE (National Stock Exchange of India)</a:t>
            </a:r>
          </a:p>
          <a:p>
            <a:r>
              <a:rPr lang="en-US" dirty="0">
                <a:ea typeface="+mn-lt"/>
                <a:cs typeface="+mn-lt"/>
              </a:rPr>
              <a:t>BSE (Bombay Stock Exchange)</a:t>
            </a:r>
            <a:endParaRPr lang="en-US" dirty="0"/>
          </a:p>
          <a:p>
            <a:r>
              <a:rPr lang="en-US" dirty="0">
                <a:ea typeface="+mn-lt"/>
                <a:cs typeface="+mn-lt"/>
              </a:rPr>
              <a:t>NYSE (New York Stock Exchange)</a:t>
            </a:r>
            <a:endParaRPr lang="en-US" dirty="0"/>
          </a:p>
          <a:p>
            <a:r>
              <a:rPr lang="en-US" dirty="0">
                <a:ea typeface="+mn-lt"/>
                <a:cs typeface="+mn-lt"/>
              </a:rPr>
              <a:t>Money Control</a:t>
            </a:r>
          </a:p>
          <a:p>
            <a:r>
              <a:rPr lang="en-US" dirty="0">
                <a:ea typeface="+mn-lt"/>
                <a:cs typeface="+mn-lt"/>
              </a:rPr>
              <a:t>Google Stock Prices</a:t>
            </a:r>
            <a:endParaRPr lang="en-US" dirty="0"/>
          </a:p>
          <a:p>
            <a:r>
              <a:rPr lang="en-US" dirty="0">
                <a:ea typeface="+mn-lt"/>
                <a:cs typeface="+mn-lt"/>
              </a:rPr>
              <a:t>Yahoo</a:t>
            </a:r>
            <a:endParaRPr lang="en-US" dirty="0"/>
          </a:p>
          <a:p>
            <a:r>
              <a:rPr lang="en-US" dirty="0">
                <a:ea typeface="+mn-lt"/>
                <a:cs typeface="+mn-lt"/>
              </a:rPr>
              <a:t>China’s Shanghai and Shenzhen stock markets</a:t>
            </a:r>
            <a:endParaRPr lang="en-US" dirty="0"/>
          </a:p>
        </p:txBody>
      </p:sp>
      <p:sp>
        <p:nvSpPr>
          <p:cNvPr id="83" name="Freeform: Shape 82">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915833"/>
            <a:ext cx="2438970" cy="942167"/>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5" name="Group 84">
            <a:extLst>
              <a:ext uri="{FF2B5EF4-FFF2-40B4-BE49-F238E27FC236}">
                <a16:creationId xmlns:a16="http://schemas.microsoft.com/office/drawing/2014/main" id="{3B108AF4-088E-4064-B983-46D04AE2E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771377" y="5278254"/>
            <a:ext cx="623078" cy="1834221"/>
            <a:chOff x="10948005" y="3272152"/>
            <a:chExt cx="623078" cy="1834221"/>
          </a:xfrm>
          <a:solidFill>
            <a:schemeClr val="accent1">
              <a:lumMod val="60000"/>
              <a:lumOff val="40000"/>
            </a:schemeClr>
          </a:solidFill>
        </p:grpSpPr>
        <p:sp>
          <p:nvSpPr>
            <p:cNvPr id="86" name="Freeform: Shape 85">
              <a:extLst>
                <a:ext uri="{FF2B5EF4-FFF2-40B4-BE49-F238E27FC236}">
                  <a16:creationId xmlns:a16="http://schemas.microsoft.com/office/drawing/2014/main" id="{B0072F45-87A5-41AF-8A5F-AA1169606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7" name="Freeform: Shape 86">
              <a:extLst>
                <a:ext uri="{FF2B5EF4-FFF2-40B4-BE49-F238E27FC236}">
                  <a16:creationId xmlns:a16="http://schemas.microsoft.com/office/drawing/2014/main" id="{39543D5C-6314-4A56-96D8-66138F7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8" name="Freeform: Shape 87">
              <a:extLst>
                <a:ext uri="{FF2B5EF4-FFF2-40B4-BE49-F238E27FC236}">
                  <a16:creationId xmlns:a16="http://schemas.microsoft.com/office/drawing/2014/main" id="{43B17B08-2B11-4A2F-9E2C-DE23C7250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8962" y="5013367"/>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9" name="Graphic 12">
              <a:extLst>
                <a:ext uri="{FF2B5EF4-FFF2-40B4-BE49-F238E27FC236}">
                  <a16:creationId xmlns:a16="http://schemas.microsoft.com/office/drawing/2014/main" id="{1C07DBD2-276A-4A72-BF25-6FB2FCD05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0" name="Graphic 15">
              <a:extLst>
                <a:ext uri="{FF2B5EF4-FFF2-40B4-BE49-F238E27FC236}">
                  <a16:creationId xmlns:a16="http://schemas.microsoft.com/office/drawing/2014/main" id="{C354B108-DB71-4484-8743-68C8D50307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574" y="4484929"/>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1" name="Graphic 15">
              <a:extLst>
                <a:ext uri="{FF2B5EF4-FFF2-40B4-BE49-F238E27FC236}">
                  <a16:creationId xmlns:a16="http://schemas.microsoft.com/office/drawing/2014/main" id="{C50B8508-ED23-4F52-B6D0-18C4EFC54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C296D5-FE18-49F2-BECF-3BBFD7834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8165" y="4772395"/>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B9590FA-38E0-4B7B-BE57-BE5A9AA5C581}"/>
              </a:ext>
            </a:extLst>
          </p:cNvPr>
          <p:cNvSpPr txBox="1"/>
          <p:nvPr/>
        </p:nvSpPr>
        <p:spPr>
          <a:xfrm>
            <a:off x="1851312" y="6011701"/>
            <a:ext cx="2321469" cy="369332"/>
          </a:xfrm>
          <a:prstGeom prst="rect">
            <a:avLst/>
          </a:prstGeom>
          <a:noFill/>
        </p:spPr>
        <p:txBody>
          <a:bodyPr wrap="none" rtlCol="0">
            <a:spAutoFit/>
          </a:bodyPr>
          <a:lstStyle/>
          <a:p>
            <a:r>
              <a:rPr lang="en-US" dirty="0"/>
              <a:t>Fig: Sample data set</a:t>
            </a:r>
            <a:endParaRPr lang="en-IN" dirty="0"/>
          </a:p>
        </p:txBody>
      </p:sp>
    </p:spTree>
    <p:extLst>
      <p:ext uri="{BB962C8B-B14F-4D97-AF65-F5344CB8AC3E}">
        <p14:creationId xmlns:p14="http://schemas.microsoft.com/office/powerpoint/2010/main" val="1172830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9FF1-609F-4921-A790-F6E8863E3EBB}"/>
              </a:ext>
            </a:extLst>
          </p:cNvPr>
          <p:cNvSpPr>
            <a:spLocks noGrp="1"/>
          </p:cNvSpPr>
          <p:nvPr>
            <p:ph type="title"/>
          </p:nvPr>
        </p:nvSpPr>
        <p:spPr>
          <a:xfrm>
            <a:off x="2622272" y="185233"/>
            <a:ext cx="6270923" cy="680607"/>
          </a:xfrm>
        </p:spPr>
        <p:txBody>
          <a:bodyPr/>
          <a:lstStyle/>
          <a:p>
            <a:r>
              <a:rPr lang="en-US" dirty="0"/>
              <a:t>PERFORMANCE METRICS</a:t>
            </a:r>
            <a:endParaRPr lang="en-IN" dirty="0"/>
          </a:p>
        </p:txBody>
      </p:sp>
      <p:graphicFrame>
        <p:nvGraphicFramePr>
          <p:cNvPr id="4" name="Table 4">
            <a:extLst>
              <a:ext uri="{FF2B5EF4-FFF2-40B4-BE49-F238E27FC236}">
                <a16:creationId xmlns:a16="http://schemas.microsoft.com/office/drawing/2014/main" id="{DC9F03C9-2E7C-4517-817A-B38232948A2A}"/>
              </a:ext>
            </a:extLst>
          </p:cNvPr>
          <p:cNvGraphicFramePr>
            <a:graphicFrameLocks noGrp="1"/>
          </p:cNvGraphicFramePr>
          <p:nvPr>
            <p:extLst>
              <p:ext uri="{D42A27DB-BD31-4B8C-83A1-F6EECF244321}">
                <p14:modId xmlns:p14="http://schemas.microsoft.com/office/powerpoint/2010/main" val="227642344"/>
              </p:ext>
            </p:extLst>
          </p:nvPr>
        </p:nvGraphicFramePr>
        <p:xfrm>
          <a:off x="124955" y="1152170"/>
          <a:ext cx="11805314" cy="1483360"/>
        </p:xfrm>
        <a:graphic>
          <a:graphicData uri="http://schemas.openxmlformats.org/drawingml/2006/table">
            <a:tbl>
              <a:tblPr firstRow="1" bandRow="1">
                <a:tableStyleId>{7E9639D4-E3E2-4D34-9284-5A2195B3D0D7}</a:tableStyleId>
              </a:tblPr>
              <a:tblGrid>
                <a:gridCol w="2702258">
                  <a:extLst>
                    <a:ext uri="{9D8B030D-6E8A-4147-A177-3AD203B41FA5}">
                      <a16:colId xmlns:a16="http://schemas.microsoft.com/office/drawing/2014/main" val="3690973287"/>
                    </a:ext>
                  </a:extLst>
                </a:gridCol>
                <a:gridCol w="3193576">
                  <a:extLst>
                    <a:ext uri="{9D8B030D-6E8A-4147-A177-3AD203B41FA5}">
                      <a16:colId xmlns:a16="http://schemas.microsoft.com/office/drawing/2014/main" val="4138767218"/>
                    </a:ext>
                  </a:extLst>
                </a:gridCol>
                <a:gridCol w="2958152">
                  <a:extLst>
                    <a:ext uri="{9D8B030D-6E8A-4147-A177-3AD203B41FA5}">
                      <a16:colId xmlns:a16="http://schemas.microsoft.com/office/drawing/2014/main" val="624140845"/>
                    </a:ext>
                  </a:extLst>
                </a:gridCol>
                <a:gridCol w="2951328">
                  <a:extLst>
                    <a:ext uri="{9D8B030D-6E8A-4147-A177-3AD203B41FA5}">
                      <a16:colId xmlns:a16="http://schemas.microsoft.com/office/drawing/2014/main" val="403424925"/>
                    </a:ext>
                  </a:extLst>
                </a:gridCol>
              </a:tblGrid>
              <a:tr h="370840">
                <a:tc>
                  <a:txBody>
                    <a:bodyPr/>
                    <a:lstStyle/>
                    <a:p>
                      <a:r>
                        <a:rPr lang="en-US"/>
                        <a:t>MODEL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RMSE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R2_SCORE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3544754"/>
                  </a:ext>
                </a:extLst>
              </a:tr>
              <a:tr h="370840">
                <a:tc>
                  <a:txBody>
                    <a:bodyPr/>
                    <a:lstStyle/>
                    <a:p>
                      <a:r>
                        <a:rPr lang="en-US"/>
                        <a:t>Simple Moving average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0" i="0" kern="1200" dirty="0">
                          <a:solidFill>
                            <a:schemeClr val="tx1"/>
                          </a:solidFill>
                          <a:effectLst/>
                          <a:latin typeface="+mn-lt"/>
                          <a:ea typeface="+mn-ea"/>
                          <a:cs typeface="+mn-cs"/>
                        </a:rPr>
                        <a:t>5668.585465423127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75.2900090677583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-0.31223237668214043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368973"/>
                  </a:ext>
                </a:extLst>
              </a:tr>
              <a:tr h="370840">
                <a:tc>
                  <a:txBody>
                    <a:bodyPr/>
                    <a:lstStyle/>
                    <a:p>
                      <a:r>
                        <a:rPr lang="en-US"/>
                        <a:t>Arima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42071.70516132826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205.1138833948796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-8.739264582261903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8456967"/>
                  </a:ext>
                </a:extLst>
              </a:tr>
              <a:tr h="370840">
                <a:tc>
                  <a:txBody>
                    <a:bodyPr/>
                    <a:lstStyle/>
                    <a:p>
                      <a:r>
                        <a:rPr lang="en-US"/>
                        <a:t>RNN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608.6947111664791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24.671739119212475   </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mn-lt"/>
                          <a:ea typeface="+mn-ea"/>
                          <a:cs typeface="+mn-cs"/>
                        </a:rPr>
                        <a:t>0.8590920235074526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1586734"/>
                  </a:ext>
                </a:extLst>
              </a:tr>
            </a:tbl>
          </a:graphicData>
        </a:graphic>
      </p:graphicFrame>
      <p:sp>
        <p:nvSpPr>
          <p:cNvPr id="5" name="TextBox 4">
            <a:extLst>
              <a:ext uri="{FF2B5EF4-FFF2-40B4-BE49-F238E27FC236}">
                <a16:creationId xmlns:a16="http://schemas.microsoft.com/office/drawing/2014/main" id="{B773BD21-9BA0-4DD3-AE43-0C9DC907CAEB}"/>
              </a:ext>
            </a:extLst>
          </p:cNvPr>
          <p:cNvSpPr txBox="1"/>
          <p:nvPr/>
        </p:nvSpPr>
        <p:spPr>
          <a:xfrm>
            <a:off x="0" y="2921860"/>
            <a:ext cx="2677977" cy="369332"/>
          </a:xfrm>
          <a:prstGeom prst="rect">
            <a:avLst/>
          </a:prstGeom>
          <a:noFill/>
        </p:spPr>
        <p:txBody>
          <a:bodyPr wrap="none" rtlCol="0">
            <a:spAutoFit/>
          </a:bodyPr>
          <a:lstStyle/>
          <a:p>
            <a:r>
              <a:rPr lang="en-IN" dirty="0"/>
              <a:t>Lower (MSE) is the best </a:t>
            </a:r>
          </a:p>
        </p:txBody>
      </p:sp>
      <p:pic>
        <p:nvPicPr>
          <p:cNvPr id="8" name="Picture 7">
            <a:extLst>
              <a:ext uri="{FF2B5EF4-FFF2-40B4-BE49-F238E27FC236}">
                <a16:creationId xmlns:a16="http://schemas.microsoft.com/office/drawing/2014/main" id="{8F81215A-C2C6-4C8E-8FD8-F7002B9843A7}"/>
              </a:ext>
            </a:extLst>
          </p:cNvPr>
          <p:cNvPicPr>
            <a:picLocks noChangeAspect="1"/>
          </p:cNvPicPr>
          <p:nvPr/>
        </p:nvPicPr>
        <p:blipFill>
          <a:blip r:embed="rId2"/>
          <a:stretch>
            <a:fillRect/>
          </a:stretch>
        </p:blipFill>
        <p:spPr>
          <a:xfrm>
            <a:off x="87556" y="3837998"/>
            <a:ext cx="2382689" cy="885825"/>
          </a:xfrm>
          <a:prstGeom prst="rect">
            <a:avLst/>
          </a:prstGeom>
        </p:spPr>
      </p:pic>
      <p:pic>
        <p:nvPicPr>
          <p:cNvPr id="39" name="Picture 38">
            <a:extLst>
              <a:ext uri="{FF2B5EF4-FFF2-40B4-BE49-F238E27FC236}">
                <a16:creationId xmlns:a16="http://schemas.microsoft.com/office/drawing/2014/main" id="{8ED0C925-BB82-4D39-A5D2-9B81A920E702}"/>
              </a:ext>
            </a:extLst>
          </p:cNvPr>
          <p:cNvPicPr>
            <a:picLocks noChangeAspect="1"/>
          </p:cNvPicPr>
          <p:nvPr/>
        </p:nvPicPr>
        <p:blipFill>
          <a:blip r:embed="rId3"/>
          <a:stretch>
            <a:fillRect/>
          </a:stretch>
        </p:blipFill>
        <p:spPr>
          <a:xfrm>
            <a:off x="87555" y="5156312"/>
            <a:ext cx="2447595" cy="1394611"/>
          </a:xfrm>
          <a:prstGeom prst="rect">
            <a:avLst/>
          </a:prstGeom>
        </p:spPr>
      </p:pic>
      <p:pic>
        <p:nvPicPr>
          <p:cNvPr id="50" name="Picture 49">
            <a:extLst>
              <a:ext uri="{FF2B5EF4-FFF2-40B4-BE49-F238E27FC236}">
                <a16:creationId xmlns:a16="http://schemas.microsoft.com/office/drawing/2014/main" id="{D1BBEC73-BBAA-4BA7-98AD-BD295D3AB287}"/>
              </a:ext>
            </a:extLst>
          </p:cNvPr>
          <p:cNvPicPr>
            <a:picLocks noChangeAspect="1"/>
          </p:cNvPicPr>
          <p:nvPr/>
        </p:nvPicPr>
        <p:blipFill>
          <a:blip r:embed="rId4"/>
          <a:stretch>
            <a:fillRect/>
          </a:stretch>
        </p:blipFill>
        <p:spPr>
          <a:xfrm>
            <a:off x="3488243" y="3837998"/>
            <a:ext cx="2819826" cy="739173"/>
          </a:xfrm>
          <a:prstGeom prst="rect">
            <a:avLst/>
          </a:prstGeom>
        </p:spPr>
      </p:pic>
      <p:pic>
        <p:nvPicPr>
          <p:cNvPr id="52" name="Picture 51">
            <a:extLst>
              <a:ext uri="{FF2B5EF4-FFF2-40B4-BE49-F238E27FC236}">
                <a16:creationId xmlns:a16="http://schemas.microsoft.com/office/drawing/2014/main" id="{E00C3A29-AC74-48AB-A572-98D560428E5C}"/>
              </a:ext>
            </a:extLst>
          </p:cNvPr>
          <p:cNvPicPr>
            <a:picLocks noChangeAspect="1"/>
          </p:cNvPicPr>
          <p:nvPr/>
        </p:nvPicPr>
        <p:blipFill>
          <a:blip r:embed="rId5"/>
          <a:stretch>
            <a:fillRect/>
          </a:stretch>
        </p:blipFill>
        <p:spPr>
          <a:xfrm>
            <a:off x="3526380" y="5156313"/>
            <a:ext cx="2808457" cy="1394611"/>
          </a:xfrm>
          <a:prstGeom prst="rect">
            <a:avLst/>
          </a:prstGeom>
        </p:spPr>
      </p:pic>
      <p:pic>
        <p:nvPicPr>
          <p:cNvPr id="54" name="Picture 53">
            <a:extLst>
              <a:ext uri="{FF2B5EF4-FFF2-40B4-BE49-F238E27FC236}">
                <a16:creationId xmlns:a16="http://schemas.microsoft.com/office/drawing/2014/main" id="{9C14A20F-80B8-43FD-B29F-D906D012CB7C}"/>
              </a:ext>
            </a:extLst>
          </p:cNvPr>
          <p:cNvPicPr>
            <a:picLocks noChangeAspect="1"/>
          </p:cNvPicPr>
          <p:nvPr/>
        </p:nvPicPr>
        <p:blipFill>
          <a:blip r:embed="rId6"/>
          <a:stretch>
            <a:fillRect/>
          </a:stretch>
        </p:blipFill>
        <p:spPr>
          <a:xfrm>
            <a:off x="7326067" y="3854367"/>
            <a:ext cx="2057400" cy="666750"/>
          </a:xfrm>
          <a:prstGeom prst="rect">
            <a:avLst/>
          </a:prstGeom>
        </p:spPr>
      </p:pic>
      <p:pic>
        <p:nvPicPr>
          <p:cNvPr id="56" name="Picture 55">
            <a:extLst>
              <a:ext uri="{FF2B5EF4-FFF2-40B4-BE49-F238E27FC236}">
                <a16:creationId xmlns:a16="http://schemas.microsoft.com/office/drawing/2014/main" id="{BDBA702C-7E1F-4D58-9E46-5183D2A07717}"/>
              </a:ext>
            </a:extLst>
          </p:cNvPr>
          <p:cNvPicPr>
            <a:picLocks noChangeAspect="1"/>
          </p:cNvPicPr>
          <p:nvPr/>
        </p:nvPicPr>
        <p:blipFill>
          <a:blip r:embed="rId7"/>
          <a:stretch>
            <a:fillRect/>
          </a:stretch>
        </p:blipFill>
        <p:spPr>
          <a:xfrm>
            <a:off x="7326067" y="5156311"/>
            <a:ext cx="2447594" cy="1394611"/>
          </a:xfrm>
          <a:prstGeom prst="rect">
            <a:avLst/>
          </a:prstGeom>
        </p:spPr>
      </p:pic>
      <p:sp>
        <p:nvSpPr>
          <p:cNvPr id="57" name="TextBox 56">
            <a:extLst>
              <a:ext uri="{FF2B5EF4-FFF2-40B4-BE49-F238E27FC236}">
                <a16:creationId xmlns:a16="http://schemas.microsoft.com/office/drawing/2014/main" id="{5EF06A45-46F6-4FB9-BD2E-6AE425B7C204}"/>
              </a:ext>
            </a:extLst>
          </p:cNvPr>
          <p:cNvSpPr txBox="1"/>
          <p:nvPr/>
        </p:nvSpPr>
        <p:spPr>
          <a:xfrm>
            <a:off x="3488243" y="2921860"/>
            <a:ext cx="2815835" cy="369332"/>
          </a:xfrm>
          <a:prstGeom prst="rect">
            <a:avLst/>
          </a:prstGeom>
          <a:noFill/>
        </p:spPr>
        <p:txBody>
          <a:bodyPr wrap="none" rtlCol="0">
            <a:spAutoFit/>
          </a:bodyPr>
          <a:lstStyle/>
          <a:p>
            <a:r>
              <a:rPr lang="en-IN" dirty="0"/>
              <a:t>Lower (RMSE) is the best </a:t>
            </a:r>
          </a:p>
        </p:txBody>
      </p:sp>
      <p:sp>
        <p:nvSpPr>
          <p:cNvPr id="58" name="TextBox 57">
            <a:extLst>
              <a:ext uri="{FF2B5EF4-FFF2-40B4-BE49-F238E27FC236}">
                <a16:creationId xmlns:a16="http://schemas.microsoft.com/office/drawing/2014/main" id="{9EB34959-D6B2-4520-879A-2A445BE1A6DD}"/>
              </a:ext>
            </a:extLst>
          </p:cNvPr>
          <p:cNvSpPr txBox="1"/>
          <p:nvPr/>
        </p:nvSpPr>
        <p:spPr>
          <a:xfrm>
            <a:off x="7210875" y="2921860"/>
            <a:ext cx="3320524" cy="369332"/>
          </a:xfrm>
          <a:prstGeom prst="rect">
            <a:avLst/>
          </a:prstGeom>
          <a:noFill/>
        </p:spPr>
        <p:txBody>
          <a:bodyPr wrap="none" rtlCol="0">
            <a:spAutoFit/>
          </a:bodyPr>
          <a:lstStyle/>
          <a:p>
            <a:r>
              <a:rPr lang="en-IN" dirty="0"/>
              <a:t>Higher (R2SCORE) is the best </a:t>
            </a:r>
          </a:p>
        </p:txBody>
      </p:sp>
    </p:spTree>
    <p:extLst>
      <p:ext uri="{BB962C8B-B14F-4D97-AF65-F5344CB8AC3E}">
        <p14:creationId xmlns:p14="http://schemas.microsoft.com/office/powerpoint/2010/main" val="156958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0F7DC65-0104-4891-8BD3-989F7811BF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13" r="7452"/>
          <a:stretch/>
        </p:blipFill>
        <p:spPr bwMode="auto">
          <a:xfrm>
            <a:off x="0" y="-9882"/>
            <a:ext cx="12192000" cy="686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10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3"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4"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55"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6"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7"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1"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2"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3"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64"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5"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69" name="Rectangle 30">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0" name="Freeform: Shape 32">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209795AC-1A78-4482-9FD2-0243D74E7C4D}"/>
              </a:ext>
            </a:extLst>
          </p:cNvPr>
          <p:cNvSpPr>
            <a:spLocks noGrp="1"/>
          </p:cNvSpPr>
          <p:nvPr>
            <p:ph type="title"/>
          </p:nvPr>
        </p:nvSpPr>
        <p:spPr>
          <a:xfrm>
            <a:off x="389264" y="749414"/>
            <a:ext cx="5706736" cy="1491309"/>
          </a:xfrm>
        </p:spPr>
        <p:txBody>
          <a:bodyPr vert="horz" lIns="91440" tIns="45720" rIns="91440" bIns="45720" rtlCol="0" anchor="b">
            <a:normAutofit/>
          </a:bodyPr>
          <a:lstStyle/>
          <a:p>
            <a:pPr>
              <a:lnSpc>
                <a:spcPct val="90000"/>
              </a:lnSpc>
              <a:spcBef>
                <a:spcPct val="0"/>
              </a:spcBef>
            </a:pPr>
            <a:r>
              <a:rPr lang="en-US" sz="2800" b="0" dirty="0">
                <a:effectLst/>
              </a:rPr>
              <a:t>LSTM </a:t>
            </a:r>
            <a:br>
              <a:rPr lang="en-US" sz="2800" b="0" dirty="0">
                <a:effectLst/>
              </a:rPr>
            </a:br>
            <a:r>
              <a:rPr lang="en-US" sz="2800" b="0" dirty="0">
                <a:effectLst/>
              </a:rPr>
              <a:t>Long-Short-Term Memory</a:t>
            </a:r>
            <a:endParaRPr lang="en-US" sz="2800" dirty="0"/>
          </a:p>
        </p:txBody>
      </p:sp>
      <p:grpSp>
        <p:nvGrpSpPr>
          <p:cNvPr id="35"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71"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3"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5" name="Subtitle 2">
            <a:extLst>
              <a:ext uri="{FF2B5EF4-FFF2-40B4-BE49-F238E27FC236}">
                <a16:creationId xmlns:a16="http://schemas.microsoft.com/office/drawing/2014/main" id="{EFC35976-1D2D-43FE-B40E-8433414F9752}"/>
              </a:ext>
            </a:extLst>
          </p:cNvPr>
          <p:cNvSpPr>
            <a:spLocks noGrp="1"/>
          </p:cNvSpPr>
          <p:nvPr>
            <p:ph type="subTitle" idx="1"/>
          </p:nvPr>
        </p:nvSpPr>
        <p:spPr>
          <a:xfrm>
            <a:off x="525717" y="2507861"/>
            <a:ext cx="11252301" cy="3448955"/>
          </a:xfrm>
        </p:spPr>
        <p:txBody>
          <a:bodyPr vert="horz" lIns="91440" tIns="45720" rIns="91440" bIns="45720" rtlCol="0">
            <a:normAutofit/>
          </a:bodyPr>
          <a:lstStyle/>
          <a:p>
            <a:pPr marL="285750" indent="-285750" algn="just">
              <a:lnSpc>
                <a:spcPct val="100000"/>
              </a:lnSpc>
              <a:spcBef>
                <a:spcPts val="1000"/>
              </a:spcBef>
              <a:buFont typeface="Wingdings" panose="05000000000000000000" pitchFamily="2" charset="2"/>
              <a:buChar char="Ø"/>
            </a:pPr>
            <a:r>
              <a:rPr lang="en-US" sz="1800" dirty="0"/>
              <a:t>LSTM is an advanced type of RNN</a:t>
            </a:r>
          </a:p>
          <a:p>
            <a:pPr marL="285750" indent="-285750" algn="just">
              <a:lnSpc>
                <a:spcPct val="100000"/>
              </a:lnSpc>
              <a:spcBef>
                <a:spcPts val="1000"/>
              </a:spcBef>
              <a:buFont typeface="Wingdings" panose="05000000000000000000" pitchFamily="2" charset="2"/>
              <a:buChar char="Ø"/>
            </a:pPr>
            <a:r>
              <a:rPr lang="en-US" sz="1800" dirty="0"/>
              <a:t>LSTM is proficient in learning about long-term dependencies.</a:t>
            </a:r>
          </a:p>
          <a:p>
            <a:pPr marL="285750" indent="-285750" algn="just">
              <a:lnSpc>
                <a:spcPct val="100000"/>
              </a:lnSpc>
              <a:spcBef>
                <a:spcPts val="1000"/>
              </a:spcBef>
              <a:buFont typeface="Wingdings" panose="05000000000000000000" pitchFamily="2" charset="2"/>
              <a:buChar char="Ø"/>
            </a:pPr>
            <a:r>
              <a:rPr lang="en-US" sz="1800" dirty="0"/>
              <a:t>It solves the vanishing gradient problem</a:t>
            </a:r>
          </a:p>
          <a:p>
            <a:pPr marL="285750" indent="-285750" algn="just">
              <a:lnSpc>
                <a:spcPct val="100000"/>
              </a:lnSpc>
              <a:spcBef>
                <a:spcPts val="1000"/>
              </a:spcBef>
              <a:buFont typeface="Wingdings" panose="05000000000000000000" pitchFamily="2" charset="2"/>
              <a:buChar char="Ø"/>
            </a:pPr>
            <a:r>
              <a:rPr lang="en-US" sz="1800" dirty="0">
                <a:effectLst/>
              </a:rPr>
              <a:t>LSTM is popularly used on time-series data for classification, processing, and making predictions.</a:t>
            </a:r>
          </a:p>
          <a:p>
            <a:pPr marL="285750" indent="-285750" algn="just">
              <a:lnSpc>
                <a:spcPct val="100000"/>
              </a:lnSpc>
              <a:spcBef>
                <a:spcPts val="1000"/>
              </a:spcBef>
              <a:buFont typeface="Wingdings" panose="05000000000000000000" pitchFamily="2" charset="2"/>
              <a:buChar char="Ø"/>
            </a:pPr>
            <a:r>
              <a:rPr lang="en-US" sz="1800" b="0" i="0" dirty="0">
                <a:effectLst/>
              </a:rPr>
              <a:t>It doesn’t just use the previous prediction but rather retains data for longer-term</a:t>
            </a:r>
            <a:endParaRPr lang="en-US" sz="1800" dirty="0">
              <a:effectLst/>
            </a:endParaRPr>
          </a:p>
          <a:p>
            <a:pPr marL="285750" indent="-285750" algn="just">
              <a:lnSpc>
                <a:spcPct val="100000"/>
              </a:lnSpc>
              <a:spcBef>
                <a:spcPts val="1000"/>
              </a:spcBef>
              <a:buFont typeface="Wingdings" panose="05000000000000000000" pitchFamily="2" charset="2"/>
              <a:buChar char="Ø"/>
            </a:pPr>
            <a:r>
              <a:rPr lang="en-US" sz="1800" i="0" dirty="0">
                <a:effectLst/>
              </a:rPr>
              <a:t>LSTMs are good at processing sequences of data such as text, speech and general time-series.</a:t>
            </a:r>
            <a:endParaRPr lang="en-US" sz="1800" dirty="0">
              <a:effectLst/>
            </a:endParaRPr>
          </a:p>
          <a:p>
            <a:pPr marL="285750" indent="-285750" algn="just">
              <a:lnSpc>
                <a:spcPct val="100000"/>
              </a:lnSpc>
              <a:spcBef>
                <a:spcPts val="1000"/>
              </a:spcBef>
              <a:buFont typeface="Arial" panose="020B0604020202020204" pitchFamily="34" charset="0"/>
              <a:buChar char="ü"/>
            </a:pPr>
            <a:endParaRPr lang="en-US" sz="1800" dirty="0"/>
          </a:p>
        </p:txBody>
      </p:sp>
      <p:sp>
        <p:nvSpPr>
          <p:cNvPr id="76" name="Freeform: Shape 42">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7" name="Group 44">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78" name="Freeform: Shape 45">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9" name="Freeform: Shape 46">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0" name="Freeform: Shape 47">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1"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2"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6020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6" name="Freeform: Shape 135">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8" name="Group 137">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9" name="Freeform: Shape 138">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0" name="Freeform: Shape 139">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1" name="Freeform: Shape 140">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2"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43"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4"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7" name="Freeform: Shape 146">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9"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10569"/>
            <a:ext cx="972241" cy="45718"/>
            <a:chOff x="4886325" y="3371754"/>
            <a:chExt cx="2418492" cy="113728"/>
          </a:xfrm>
          <a:solidFill>
            <a:schemeClr val="accent1"/>
          </a:solidFill>
        </p:grpSpPr>
        <p:sp>
          <p:nvSpPr>
            <p:cNvPr id="150" name="Graphic 78">
              <a:extLst>
                <a:ext uri="{FF2B5EF4-FFF2-40B4-BE49-F238E27FC236}">
                  <a16:creationId xmlns:a16="http://schemas.microsoft.com/office/drawing/2014/main" id="{41DF3078-C636-4776-A616-D5BF3BC28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1" name="Graphic 78">
              <a:extLst>
                <a:ext uri="{FF2B5EF4-FFF2-40B4-BE49-F238E27FC236}">
                  <a16:creationId xmlns:a16="http://schemas.microsoft.com/office/drawing/2014/main" id="{0D1A27FA-1310-4BC3-A071-1566746B2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2" name="Graphic 78">
                <a:extLst>
                  <a:ext uri="{FF2B5EF4-FFF2-40B4-BE49-F238E27FC236}">
                    <a16:creationId xmlns:a16="http://schemas.microsoft.com/office/drawing/2014/main" id="{99ACB9EB-84FE-4B33-9EF9-4EC7DAC2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3" name="Graphic 78">
                <a:extLst>
                  <a:ext uri="{FF2B5EF4-FFF2-40B4-BE49-F238E27FC236}">
                    <a16:creationId xmlns:a16="http://schemas.microsoft.com/office/drawing/2014/main" id="{826E5EFB-0EF9-4DB8-99CB-5DD72009D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54" name="Graphic 78">
                <a:extLst>
                  <a:ext uri="{FF2B5EF4-FFF2-40B4-BE49-F238E27FC236}">
                    <a16:creationId xmlns:a16="http://schemas.microsoft.com/office/drawing/2014/main" id="{86238E12-0689-4123-8B2E-E1CCFCC4C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55" name="Graphic 78">
                <a:extLst>
                  <a:ext uri="{FF2B5EF4-FFF2-40B4-BE49-F238E27FC236}">
                    <a16:creationId xmlns:a16="http://schemas.microsoft.com/office/drawing/2014/main" id="{8538CF67-A00E-4955-A447-001BE02E7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57" name="Rectangle 156">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D98EC9E-214D-4D8C-ACA2-0E3E61D8D4F2}"/>
              </a:ext>
            </a:extLst>
          </p:cNvPr>
          <p:cNvSpPr>
            <a:spLocks noGrp="1"/>
          </p:cNvSpPr>
          <p:nvPr>
            <p:ph type="title"/>
          </p:nvPr>
        </p:nvSpPr>
        <p:spPr>
          <a:xfrm>
            <a:off x="525718" y="775403"/>
            <a:ext cx="5512288" cy="1835608"/>
          </a:xfrm>
        </p:spPr>
        <p:txBody>
          <a:bodyPr vert="horz" lIns="91440" tIns="45720" rIns="91440" bIns="45720" rtlCol="0" anchor="t">
            <a:normAutofit/>
          </a:bodyPr>
          <a:lstStyle/>
          <a:p>
            <a:pPr>
              <a:spcBef>
                <a:spcPct val="0"/>
              </a:spcBef>
            </a:pPr>
            <a:r>
              <a:rPr lang="en-US" b="0">
                <a:effectLst/>
              </a:rPr>
              <a:t>Vanishing </a:t>
            </a:r>
            <a:br>
              <a:rPr lang="en-US" b="0">
                <a:effectLst/>
              </a:rPr>
            </a:br>
            <a:r>
              <a:rPr lang="en-US" b="0">
                <a:effectLst/>
              </a:rPr>
              <a:t>gradient problem</a:t>
            </a:r>
            <a:br>
              <a:rPr lang="en-US" b="0">
                <a:effectLst/>
              </a:rPr>
            </a:br>
            <a:endParaRPr lang="en-US"/>
          </a:p>
        </p:txBody>
      </p:sp>
      <p:grpSp>
        <p:nvGrpSpPr>
          <p:cNvPr id="159"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160"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1"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2"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3"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4"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65"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Graphic 6" descr="Warning">
            <a:extLst>
              <a:ext uri="{FF2B5EF4-FFF2-40B4-BE49-F238E27FC236}">
                <a16:creationId xmlns:a16="http://schemas.microsoft.com/office/drawing/2014/main" id="{6D63C559-995D-4C03-A4D2-C9A2883B96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592" y="2428342"/>
            <a:ext cx="3411864" cy="3411864"/>
          </a:xfrm>
          <a:prstGeom prst="rect">
            <a:avLst/>
          </a:prstGeom>
        </p:spPr>
      </p:pic>
      <p:sp>
        <p:nvSpPr>
          <p:cNvPr id="3" name="Subtitle 2">
            <a:extLst>
              <a:ext uri="{FF2B5EF4-FFF2-40B4-BE49-F238E27FC236}">
                <a16:creationId xmlns:a16="http://schemas.microsoft.com/office/drawing/2014/main" id="{6F66ABB8-2347-4CBB-B283-F72346C549E1}"/>
              </a:ext>
            </a:extLst>
          </p:cNvPr>
          <p:cNvSpPr>
            <a:spLocks noGrp="1"/>
          </p:cNvSpPr>
          <p:nvPr>
            <p:ph type="subTitle" idx="1"/>
          </p:nvPr>
        </p:nvSpPr>
        <p:spPr>
          <a:xfrm>
            <a:off x="6170352" y="489432"/>
            <a:ext cx="5266520" cy="5144455"/>
          </a:xfrm>
        </p:spPr>
        <p:txBody>
          <a:bodyPr vert="horz" lIns="91440" tIns="45720" rIns="91440" bIns="45720" rtlCol="0">
            <a:normAutofit/>
          </a:bodyPr>
          <a:lstStyle/>
          <a:p>
            <a:pPr marL="342900" indent="-342900" algn="just">
              <a:lnSpc>
                <a:spcPct val="100000"/>
              </a:lnSpc>
              <a:spcAft>
                <a:spcPts val="600"/>
              </a:spcAft>
              <a:buFont typeface="Arial" panose="020B0604020202020204" pitchFamily="34" charset="0"/>
              <a:buChar char="Ø"/>
            </a:pPr>
            <a:r>
              <a:rPr lang="en-US" sz="1700" dirty="0"/>
              <a:t>It is encountered when training artificial neural networks with gradient-based learning methods</a:t>
            </a:r>
          </a:p>
          <a:p>
            <a:pPr algn="just">
              <a:lnSpc>
                <a:spcPct val="100000"/>
              </a:lnSpc>
              <a:spcAft>
                <a:spcPts val="600"/>
              </a:spcAft>
            </a:pPr>
            <a:endParaRPr lang="en-US" sz="1700" dirty="0"/>
          </a:p>
          <a:p>
            <a:pPr marL="342900" indent="-342900" algn="just">
              <a:lnSpc>
                <a:spcPct val="100000"/>
              </a:lnSpc>
              <a:spcAft>
                <a:spcPts val="600"/>
              </a:spcAft>
              <a:buFont typeface="Arial" panose="020B0604020202020204" pitchFamily="34" charset="0"/>
              <a:buChar char="Ø"/>
            </a:pPr>
            <a:r>
              <a:rPr lang="en-US" sz="1700" dirty="0"/>
              <a:t>In such methods, during each iteration of training each of the neural network's weights receives an update</a:t>
            </a:r>
          </a:p>
          <a:p>
            <a:pPr algn="just">
              <a:lnSpc>
                <a:spcPct val="100000"/>
              </a:lnSpc>
              <a:spcAft>
                <a:spcPts val="600"/>
              </a:spcAft>
            </a:pPr>
            <a:endParaRPr lang="en-US" sz="1700" dirty="0"/>
          </a:p>
          <a:p>
            <a:pPr marL="342900" indent="-342900" algn="just">
              <a:lnSpc>
                <a:spcPct val="100000"/>
              </a:lnSpc>
              <a:spcAft>
                <a:spcPts val="600"/>
              </a:spcAft>
              <a:buFont typeface="Arial" panose="020B0604020202020204" pitchFamily="34" charset="0"/>
              <a:buChar char="Ø"/>
            </a:pPr>
            <a:r>
              <a:rPr lang="en-US" sz="1700" dirty="0"/>
              <a:t>in some cases, the gradient will be vanishingly small, effectively preventing the weight from changing its value.</a:t>
            </a:r>
          </a:p>
          <a:p>
            <a:pPr algn="just">
              <a:lnSpc>
                <a:spcPct val="100000"/>
              </a:lnSpc>
              <a:spcAft>
                <a:spcPts val="600"/>
              </a:spcAft>
            </a:pPr>
            <a:endParaRPr lang="en-US" sz="1700" dirty="0"/>
          </a:p>
          <a:p>
            <a:pPr marL="342900" indent="-342900" algn="just">
              <a:lnSpc>
                <a:spcPct val="100000"/>
              </a:lnSpc>
              <a:spcAft>
                <a:spcPts val="600"/>
              </a:spcAft>
              <a:buFont typeface="Arial" panose="020B0604020202020204" pitchFamily="34" charset="0"/>
              <a:buChar char="Ø"/>
            </a:pPr>
            <a:r>
              <a:rPr lang="en-US" sz="1700" dirty="0"/>
              <a:t>In the worst case, this may completely stop the neural network from further training.</a:t>
            </a:r>
          </a:p>
        </p:txBody>
      </p:sp>
      <p:sp>
        <p:nvSpPr>
          <p:cNvPr id="167" name="Freeform: Shape 166">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9" name="Group 168">
            <a:extLst>
              <a:ext uri="{FF2B5EF4-FFF2-40B4-BE49-F238E27FC236}">
                <a16:creationId xmlns:a16="http://schemas.microsoft.com/office/drawing/2014/main" id="{A6DA475A-533E-4A16-A83E-0171FFB6D8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170" name="Freeform: Shape 169">
              <a:extLst>
                <a:ext uri="{FF2B5EF4-FFF2-40B4-BE49-F238E27FC236}">
                  <a16:creationId xmlns:a16="http://schemas.microsoft.com/office/drawing/2014/main" id="{9EB076CD-5E1A-4B4E-8434-EB36C96CD9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1" name="Freeform: Shape 170">
              <a:extLst>
                <a:ext uri="{FF2B5EF4-FFF2-40B4-BE49-F238E27FC236}">
                  <a16:creationId xmlns:a16="http://schemas.microsoft.com/office/drawing/2014/main" id="{F6EB8026-10C9-4869-9F11-AD4C064F9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2" name="Freeform: Shape 171">
              <a:extLst>
                <a:ext uri="{FF2B5EF4-FFF2-40B4-BE49-F238E27FC236}">
                  <a16:creationId xmlns:a16="http://schemas.microsoft.com/office/drawing/2014/main" id="{C49D45E4-020D-4F13-BA0F-A5307EA2A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3" name="Graphic 12">
              <a:extLst>
                <a:ext uri="{FF2B5EF4-FFF2-40B4-BE49-F238E27FC236}">
                  <a16:creationId xmlns:a16="http://schemas.microsoft.com/office/drawing/2014/main" id="{9C88C3FA-F709-4D00-9E6D-882DB1E28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4" name="Graphic 15">
              <a:extLst>
                <a:ext uri="{FF2B5EF4-FFF2-40B4-BE49-F238E27FC236}">
                  <a16:creationId xmlns:a16="http://schemas.microsoft.com/office/drawing/2014/main" id="{7EDA809C-8B77-4778-9050-82BA49976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5" name="Graphic 15">
              <a:extLst>
                <a:ext uri="{FF2B5EF4-FFF2-40B4-BE49-F238E27FC236}">
                  <a16:creationId xmlns:a16="http://schemas.microsoft.com/office/drawing/2014/main" id="{592CBFFA-9E14-4482-8D59-A989BAD45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801BD80-BE9E-4AFB-BEF4-435B40BD2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6" name="TextBox 145">
            <a:extLst>
              <a:ext uri="{FF2B5EF4-FFF2-40B4-BE49-F238E27FC236}">
                <a16:creationId xmlns:a16="http://schemas.microsoft.com/office/drawing/2014/main" id="{733AE956-77D4-4F33-ABB5-D4A1135A45A5}"/>
              </a:ext>
            </a:extLst>
          </p:cNvPr>
          <p:cNvSpPr txBox="1"/>
          <p:nvPr/>
        </p:nvSpPr>
        <p:spPr>
          <a:xfrm>
            <a:off x="1168496" y="5693944"/>
            <a:ext cx="2404056" cy="369332"/>
          </a:xfrm>
          <a:prstGeom prst="rect">
            <a:avLst/>
          </a:prstGeom>
          <a:noFill/>
        </p:spPr>
        <p:txBody>
          <a:bodyPr wrap="none" rtlCol="0">
            <a:spAutoFit/>
          </a:bodyPr>
          <a:lstStyle/>
          <a:p>
            <a:r>
              <a:rPr lang="en-US" dirty="0"/>
              <a:t>Fig. problem symbol</a:t>
            </a:r>
            <a:endParaRPr lang="en-IN" dirty="0"/>
          </a:p>
        </p:txBody>
      </p:sp>
    </p:spTree>
    <p:extLst>
      <p:ext uri="{BB962C8B-B14F-4D97-AF65-F5344CB8AC3E}">
        <p14:creationId xmlns:p14="http://schemas.microsoft.com/office/powerpoint/2010/main" val="4293251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B813F-37CA-4B28-B14C-A7773D287EC6}"/>
              </a:ext>
            </a:extLst>
          </p:cNvPr>
          <p:cNvSpPr>
            <a:spLocks noGrp="1"/>
          </p:cNvSpPr>
          <p:nvPr>
            <p:ph type="title"/>
          </p:nvPr>
        </p:nvSpPr>
        <p:spPr>
          <a:xfrm>
            <a:off x="1947043" y="812048"/>
            <a:ext cx="8097710" cy="586457"/>
          </a:xfrm>
        </p:spPr>
        <p:txBody>
          <a:bodyPr/>
          <a:lstStyle/>
          <a:p>
            <a:r>
              <a:rPr lang="en-US" b="1" i="0" dirty="0">
                <a:solidFill>
                  <a:srgbClr val="333333"/>
                </a:solidFill>
                <a:effectLst/>
                <a:latin typeface="CMS"/>
              </a:rPr>
              <a:t>The Problem of Long-Term Dependencies</a:t>
            </a:r>
            <a:br>
              <a:rPr lang="en-US" dirty="0"/>
            </a:br>
            <a:endParaRPr lang="en-IN" dirty="0"/>
          </a:p>
        </p:txBody>
      </p:sp>
      <p:pic>
        <p:nvPicPr>
          <p:cNvPr id="2050" name="Picture 2">
            <a:extLst>
              <a:ext uri="{FF2B5EF4-FFF2-40B4-BE49-F238E27FC236}">
                <a16:creationId xmlns:a16="http://schemas.microsoft.com/office/drawing/2014/main" id="{38B0298C-BB60-4E33-B72E-0EC07BCDB0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012" y="1902123"/>
            <a:ext cx="4386098" cy="20217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8E7CB7-1470-4DA4-97E1-BCA1D77E392F}"/>
              </a:ext>
            </a:extLst>
          </p:cNvPr>
          <p:cNvSpPr txBox="1"/>
          <p:nvPr/>
        </p:nvSpPr>
        <p:spPr>
          <a:xfrm>
            <a:off x="354842" y="4034660"/>
            <a:ext cx="4654800" cy="369332"/>
          </a:xfrm>
          <a:prstGeom prst="rect">
            <a:avLst/>
          </a:prstGeom>
          <a:noFill/>
        </p:spPr>
        <p:txBody>
          <a:bodyPr wrap="none" rtlCol="0">
            <a:spAutoFit/>
          </a:bodyPr>
          <a:lstStyle/>
          <a:p>
            <a:r>
              <a:rPr lang="en-US" b="0" i="0" dirty="0">
                <a:solidFill>
                  <a:srgbClr val="333333"/>
                </a:solidFill>
                <a:effectLst/>
                <a:latin typeface="CMS"/>
              </a:rPr>
              <a:t>Fig. RNNs can learn to use the past information.</a:t>
            </a:r>
            <a:endParaRPr lang="en-IN" dirty="0"/>
          </a:p>
        </p:txBody>
      </p:sp>
      <p:pic>
        <p:nvPicPr>
          <p:cNvPr id="2052" name="Picture 4" descr="Neural networks struggle with long term dependencies.">
            <a:extLst>
              <a:ext uri="{FF2B5EF4-FFF2-40B4-BE49-F238E27FC236}">
                <a16:creationId xmlns:a16="http://schemas.microsoft.com/office/drawing/2014/main" id="{F78DD036-CB69-4869-B8C1-B5DBCC7E3E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8012" y="1858583"/>
            <a:ext cx="5145206" cy="20652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E757E6-88AA-4950-AD0A-0A82558821F5}"/>
              </a:ext>
            </a:extLst>
          </p:cNvPr>
          <p:cNvSpPr txBox="1"/>
          <p:nvPr/>
        </p:nvSpPr>
        <p:spPr>
          <a:xfrm>
            <a:off x="6437194" y="4034660"/>
            <a:ext cx="5145206" cy="1200329"/>
          </a:xfrm>
          <a:prstGeom prst="rect">
            <a:avLst/>
          </a:prstGeom>
          <a:noFill/>
        </p:spPr>
        <p:txBody>
          <a:bodyPr wrap="square" rtlCol="0">
            <a:spAutoFit/>
          </a:bodyPr>
          <a:lstStyle/>
          <a:p>
            <a:pPr algn="just"/>
            <a:r>
              <a:rPr lang="en-US" b="0" i="0" dirty="0">
                <a:solidFill>
                  <a:srgbClr val="333333"/>
                </a:solidFill>
                <a:effectLst/>
                <a:latin typeface="CMS"/>
              </a:rPr>
              <a:t>Fig. Unfortunately, as that gap grows, RNNs become unable to learn to connect the information.</a:t>
            </a:r>
          </a:p>
          <a:p>
            <a:br>
              <a:rPr lang="en-US" dirty="0"/>
            </a:br>
            <a:endParaRPr lang="en-IN" dirty="0"/>
          </a:p>
        </p:txBody>
      </p:sp>
    </p:spTree>
    <p:extLst>
      <p:ext uri="{BB962C8B-B14F-4D97-AF65-F5344CB8AC3E}">
        <p14:creationId xmlns:p14="http://schemas.microsoft.com/office/powerpoint/2010/main" val="2959121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4749-4AAF-49AC-B8D8-7C99EBEBE5AA}"/>
              </a:ext>
            </a:extLst>
          </p:cNvPr>
          <p:cNvSpPr>
            <a:spLocks noGrp="1"/>
          </p:cNvSpPr>
          <p:nvPr>
            <p:ph type="title"/>
          </p:nvPr>
        </p:nvSpPr>
        <p:spPr>
          <a:xfrm>
            <a:off x="295663" y="0"/>
            <a:ext cx="11782606" cy="681991"/>
          </a:xfrm>
        </p:spPr>
        <p:txBody>
          <a:bodyPr/>
          <a:lstStyle/>
          <a:p>
            <a:r>
              <a:rPr lang="en-IN" b="1" i="0" dirty="0">
                <a:solidFill>
                  <a:srgbClr val="292929"/>
                </a:solidFill>
                <a:effectLst/>
                <a:latin typeface="sohne"/>
              </a:rPr>
              <a:t>LSTM </a:t>
            </a:r>
            <a:r>
              <a:rPr lang="en-IN" b="1" i="0" dirty="0">
                <a:solidFill>
                  <a:srgbClr val="292929"/>
                </a:solidFill>
                <a:latin typeface="sohne"/>
              </a:rPr>
              <a:t>		        </a:t>
            </a:r>
            <a:r>
              <a:rPr lang="en-IN" sz="3200" b="1" i="0" dirty="0">
                <a:solidFill>
                  <a:srgbClr val="292929"/>
                </a:solidFill>
                <a:effectLst/>
                <a:latin typeface="sohne"/>
              </a:rPr>
              <a:t>Long-Short-Term Memory </a:t>
            </a:r>
            <a:endParaRPr lang="en-IN" dirty="0"/>
          </a:p>
        </p:txBody>
      </p:sp>
      <p:pic>
        <p:nvPicPr>
          <p:cNvPr id="5" name="Picture 4">
            <a:extLst>
              <a:ext uri="{FF2B5EF4-FFF2-40B4-BE49-F238E27FC236}">
                <a16:creationId xmlns:a16="http://schemas.microsoft.com/office/drawing/2014/main" id="{03084EE5-3995-49EC-B8C4-9BA0FB85A982}"/>
              </a:ext>
            </a:extLst>
          </p:cNvPr>
          <p:cNvPicPr>
            <a:picLocks noChangeAspect="1"/>
          </p:cNvPicPr>
          <p:nvPr/>
        </p:nvPicPr>
        <p:blipFill>
          <a:blip r:embed="rId2"/>
          <a:stretch>
            <a:fillRect/>
          </a:stretch>
        </p:blipFill>
        <p:spPr>
          <a:xfrm>
            <a:off x="0" y="617289"/>
            <a:ext cx="12191999" cy="6240711"/>
          </a:xfrm>
          <a:prstGeom prst="rect">
            <a:avLst/>
          </a:prstGeom>
        </p:spPr>
      </p:pic>
    </p:spTree>
    <p:extLst>
      <p:ext uri="{BB962C8B-B14F-4D97-AF65-F5344CB8AC3E}">
        <p14:creationId xmlns:p14="http://schemas.microsoft.com/office/powerpoint/2010/main" val="2894735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4D67-3E92-483D-B333-C93EE6750C0C}"/>
              </a:ext>
            </a:extLst>
          </p:cNvPr>
          <p:cNvSpPr>
            <a:spLocks noGrp="1"/>
          </p:cNvSpPr>
          <p:nvPr>
            <p:ph type="title"/>
          </p:nvPr>
        </p:nvSpPr>
        <p:spPr>
          <a:xfrm>
            <a:off x="3056483" y="327943"/>
            <a:ext cx="6077841" cy="804821"/>
          </a:xfrm>
        </p:spPr>
        <p:txBody>
          <a:bodyPr/>
          <a:lstStyle/>
          <a:p>
            <a:r>
              <a:rPr lang="en-US" b="1" i="0" dirty="0">
                <a:solidFill>
                  <a:srgbClr val="292929"/>
                </a:solidFill>
                <a:effectLst/>
                <a:latin typeface="sohne"/>
              </a:rPr>
              <a:t>How do LSTM Networks Work?</a:t>
            </a:r>
            <a:endParaRPr lang="en-IN" dirty="0"/>
          </a:p>
        </p:txBody>
      </p:sp>
      <p:sp>
        <p:nvSpPr>
          <p:cNvPr id="3" name="Subtitle 2">
            <a:extLst>
              <a:ext uri="{FF2B5EF4-FFF2-40B4-BE49-F238E27FC236}">
                <a16:creationId xmlns:a16="http://schemas.microsoft.com/office/drawing/2014/main" id="{4DF1BA18-330B-411B-81C0-B486AD64EF14}"/>
              </a:ext>
            </a:extLst>
          </p:cNvPr>
          <p:cNvSpPr>
            <a:spLocks noGrp="1"/>
          </p:cNvSpPr>
          <p:nvPr>
            <p:ph type="subTitle" idx="1"/>
          </p:nvPr>
        </p:nvSpPr>
        <p:spPr>
          <a:xfrm>
            <a:off x="2223969" y="1245358"/>
            <a:ext cx="8489524" cy="2183642"/>
          </a:xfrm>
        </p:spPr>
        <p:txBody>
          <a:bodyPr/>
          <a:lstStyle/>
          <a:p>
            <a:r>
              <a:rPr lang="en-US" dirty="0">
                <a:solidFill>
                  <a:srgbClr val="292929"/>
                </a:solidFill>
                <a:latin typeface="charter"/>
              </a:rPr>
              <a:t>T</a:t>
            </a:r>
            <a:r>
              <a:rPr lang="en-US" b="0" i="0" dirty="0">
                <a:solidFill>
                  <a:srgbClr val="292929"/>
                </a:solidFill>
                <a:effectLst/>
                <a:latin typeface="charter"/>
              </a:rPr>
              <a:t>he output of an LSTM at a particular point in time is dependent on three things:</a:t>
            </a:r>
          </a:p>
          <a:p>
            <a:br>
              <a:rPr lang="en-US" dirty="0"/>
            </a:br>
            <a:r>
              <a:rPr lang="en-US" b="0" i="0" dirty="0">
                <a:solidFill>
                  <a:srgbClr val="292929"/>
                </a:solidFill>
                <a:effectLst/>
                <a:latin typeface="charter"/>
              </a:rPr>
              <a:t>▹ The current long-term memory of the network known as the </a:t>
            </a:r>
            <a:r>
              <a:rPr lang="en-US" b="0" i="1" dirty="0">
                <a:solidFill>
                  <a:srgbClr val="292929"/>
                </a:solidFill>
                <a:effectLst/>
                <a:latin typeface="charter"/>
              </a:rPr>
              <a:t>cell state</a:t>
            </a:r>
            <a:br>
              <a:rPr lang="en-US" dirty="0"/>
            </a:br>
            <a:r>
              <a:rPr lang="en-US" b="0" i="0" dirty="0">
                <a:solidFill>
                  <a:srgbClr val="292929"/>
                </a:solidFill>
                <a:effectLst/>
                <a:latin typeface="charter"/>
              </a:rPr>
              <a:t>▹ The output at the previous point in time known as the previous</a:t>
            </a:r>
            <a:r>
              <a:rPr lang="en-US" b="0" i="1" dirty="0">
                <a:solidFill>
                  <a:srgbClr val="292929"/>
                </a:solidFill>
                <a:effectLst/>
                <a:latin typeface="charter"/>
              </a:rPr>
              <a:t> hidden state</a:t>
            </a:r>
            <a:br>
              <a:rPr lang="en-US" dirty="0"/>
            </a:br>
            <a:r>
              <a:rPr lang="en-US" b="0" i="0" dirty="0">
                <a:solidFill>
                  <a:srgbClr val="292929"/>
                </a:solidFill>
                <a:effectLst/>
                <a:latin typeface="charter"/>
              </a:rPr>
              <a:t>▹ The input data at the current time step</a:t>
            </a:r>
          </a:p>
        </p:txBody>
      </p:sp>
      <p:sp>
        <p:nvSpPr>
          <p:cNvPr id="4" name="TextBox 3">
            <a:extLst>
              <a:ext uri="{FF2B5EF4-FFF2-40B4-BE49-F238E27FC236}">
                <a16:creationId xmlns:a16="http://schemas.microsoft.com/office/drawing/2014/main" id="{84E5729D-A11F-4FD3-8BC9-5D56C78CE7F1}"/>
              </a:ext>
            </a:extLst>
          </p:cNvPr>
          <p:cNvSpPr txBox="1"/>
          <p:nvPr/>
        </p:nvSpPr>
        <p:spPr>
          <a:xfrm>
            <a:off x="2223969" y="3739485"/>
            <a:ext cx="9581344" cy="1938992"/>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292929"/>
                </a:solidFill>
                <a:effectLst/>
                <a:latin typeface="charter"/>
              </a:rPr>
              <a:t>LSTMs use a series of ‘gates’ which control how the information in a sequence of data.</a:t>
            </a:r>
          </a:p>
          <a:p>
            <a:pPr marL="342900" indent="-342900">
              <a:buFont typeface="Arial" panose="020B0604020202020204" pitchFamily="34" charset="0"/>
              <a:buChar char="•"/>
            </a:pPr>
            <a:endParaRPr lang="en-US" sz="2000" b="0" i="0" dirty="0">
              <a:solidFill>
                <a:srgbClr val="292929"/>
              </a:solidFill>
              <a:effectLst/>
              <a:latin typeface="charter"/>
            </a:endParaRPr>
          </a:p>
          <a:p>
            <a:pPr marL="342900" indent="-342900">
              <a:buFont typeface="Arial" panose="020B0604020202020204" pitchFamily="34" charset="0"/>
              <a:buChar char="•"/>
            </a:pPr>
            <a:r>
              <a:rPr lang="en-US" sz="2000" b="0" i="0" dirty="0">
                <a:solidFill>
                  <a:srgbClr val="292929"/>
                </a:solidFill>
                <a:effectLst/>
                <a:latin typeface="charter"/>
              </a:rPr>
              <a:t>There are three gates in a typical LSTM; </a:t>
            </a:r>
          </a:p>
          <a:p>
            <a:pPr marL="342900" indent="-342900">
              <a:buFont typeface="Arial" panose="020B0604020202020204" pitchFamily="34" charset="0"/>
              <a:buChar char="•"/>
            </a:pPr>
            <a:r>
              <a:rPr lang="en-US" sz="2000" b="0" i="0" dirty="0">
                <a:solidFill>
                  <a:srgbClr val="292929"/>
                </a:solidFill>
                <a:effectLst/>
                <a:latin typeface="charter"/>
              </a:rPr>
              <a:t>forget gate, </a:t>
            </a:r>
          </a:p>
          <a:p>
            <a:pPr marL="342900" indent="-342900">
              <a:buFont typeface="Arial" panose="020B0604020202020204" pitchFamily="34" charset="0"/>
              <a:buChar char="•"/>
            </a:pPr>
            <a:r>
              <a:rPr lang="en-US" sz="2000" b="0" i="0" dirty="0">
                <a:solidFill>
                  <a:srgbClr val="292929"/>
                </a:solidFill>
                <a:effectLst/>
                <a:latin typeface="charter"/>
              </a:rPr>
              <a:t>input gate and </a:t>
            </a:r>
          </a:p>
          <a:p>
            <a:pPr marL="342900" indent="-342900">
              <a:buFont typeface="Arial" panose="020B0604020202020204" pitchFamily="34" charset="0"/>
              <a:buChar char="•"/>
            </a:pPr>
            <a:r>
              <a:rPr lang="en-US" sz="2000" b="0" i="0" dirty="0">
                <a:solidFill>
                  <a:srgbClr val="292929"/>
                </a:solidFill>
                <a:effectLst/>
                <a:latin typeface="charter"/>
              </a:rPr>
              <a:t>output gate.</a:t>
            </a:r>
            <a:endParaRPr lang="en-IN" sz="2000" dirty="0"/>
          </a:p>
        </p:txBody>
      </p:sp>
    </p:spTree>
    <p:extLst>
      <p:ext uri="{BB962C8B-B14F-4D97-AF65-F5344CB8AC3E}">
        <p14:creationId xmlns:p14="http://schemas.microsoft.com/office/powerpoint/2010/main" val="2359224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C90E-23BA-4017-9818-9D3C3C08CF1F}"/>
              </a:ext>
            </a:extLst>
          </p:cNvPr>
          <p:cNvSpPr>
            <a:spLocks noGrp="1"/>
          </p:cNvSpPr>
          <p:nvPr>
            <p:ph type="title"/>
          </p:nvPr>
        </p:nvSpPr>
        <p:spPr>
          <a:xfrm>
            <a:off x="1674088" y="478069"/>
            <a:ext cx="9762737" cy="1144682"/>
          </a:xfrm>
        </p:spPr>
        <p:txBody>
          <a:bodyPr/>
          <a:lstStyle/>
          <a:p>
            <a:r>
              <a:rPr lang="en-US" sz="3200" b="1" i="0" dirty="0">
                <a:solidFill>
                  <a:srgbClr val="292929"/>
                </a:solidFill>
                <a:latin typeface="charter"/>
              </a:rPr>
              <a:t>F</a:t>
            </a:r>
            <a:r>
              <a:rPr lang="en-US" sz="3200" b="1" i="0" dirty="0">
                <a:solidFill>
                  <a:srgbClr val="292929"/>
                </a:solidFill>
                <a:effectLst/>
                <a:latin typeface="charter"/>
              </a:rPr>
              <a:t>orget gate decides which pieces should now be forgotten</a:t>
            </a:r>
            <a:endParaRPr lang="en-IN" sz="3200" b="1" dirty="0"/>
          </a:p>
        </p:txBody>
      </p:sp>
      <p:pic>
        <p:nvPicPr>
          <p:cNvPr id="4098" name="Picture 2">
            <a:extLst>
              <a:ext uri="{FF2B5EF4-FFF2-40B4-BE49-F238E27FC236}">
                <a16:creationId xmlns:a16="http://schemas.microsoft.com/office/drawing/2014/main" id="{A7852B88-E57D-4CD0-B2B9-CD8A7FE82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762" y="1951630"/>
            <a:ext cx="9526237" cy="49063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3D006E-46EC-46D7-977C-937EAAE5076F}"/>
              </a:ext>
            </a:extLst>
          </p:cNvPr>
          <p:cNvSpPr txBox="1"/>
          <p:nvPr/>
        </p:nvSpPr>
        <p:spPr>
          <a:xfrm>
            <a:off x="313899" y="5459104"/>
            <a:ext cx="1844159" cy="369332"/>
          </a:xfrm>
          <a:prstGeom prst="rect">
            <a:avLst/>
          </a:prstGeom>
          <a:noFill/>
        </p:spPr>
        <p:txBody>
          <a:bodyPr wrap="none" rtlCol="0">
            <a:spAutoFit/>
          </a:bodyPr>
          <a:lstStyle/>
          <a:p>
            <a:r>
              <a:rPr lang="en-US" dirty="0"/>
              <a:t>Fig. Forget gate</a:t>
            </a:r>
            <a:endParaRPr lang="en-IN" dirty="0"/>
          </a:p>
        </p:txBody>
      </p:sp>
    </p:spTree>
    <p:extLst>
      <p:ext uri="{BB962C8B-B14F-4D97-AF65-F5344CB8AC3E}">
        <p14:creationId xmlns:p14="http://schemas.microsoft.com/office/powerpoint/2010/main" val="1037580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A792-5B04-46CD-925B-94E249B3BBC9}"/>
              </a:ext>
            </a:extLst>
          </p:cNvPr>
          <p:cNvSpPr>
            <a:spLocks noGrp="1"/>
          </p:cNvSpPr>
          <p:nvPr>
            <p:ph type="title"/>
          </p:nvPr>
        </p:nvSpPr>
        <p:spPr>
          <a:xfrm>
            <a:off x="1916352" y="501103"/>
            <a:ext cx="9561415" cy="1144682"/>
          </a:xfrm>
        </p:spPr>
        <p:txBody>
          <a:bodyPr/>
          <a:lstStyle/>
          <a:p>
            <a:r>
              <a:rPr lang="en-IN" sz="3200" b="1" i="0" dirty="0">
                <a:solidFill>
                  <a:srgbClr val="292929"/>
                </a:solidFill>
                <a:latin typeface="charter"/>
              </a:rPr>
              <a:t>I</a:t>
            </a:r>
            <a:r>
              <a:rPr lang="en-IN" sz="3200" b="1" i="0" dirty="0">
                <a:solidFill>
                  <a:srgbClr val="292929"/>
                </a:solidFill>
                <a:effectLst/>
                <a:latin typeface="charter"/>
              </a:rPr>
              <a:t>nput gate </a:t>
            </a:r>
            <a:r>
              <a:rPr lang="en-US" sz="3200" b="1" i="0" dirty="0">
                <a:solidFill>
                  <a:srgbClr val="292929"/>
                </a:solidFill>
                <a:effectLst/>
                <a:latin typeface="charter"/>
              </a:rPr>
              <a:t>tells what new information should be added</a:t>
            </a:r>
            <a:endParaRPr lang="en-IN" sz="3200" dirty="0"/>
          </a:p>
        </p:txBody>
      </p:sp>
      <p:pic>
        <p:nvPicPr>
          <p:cNvPr id="5122" name="Picture 2">
            <a:extLst>
              <a:ext uri="{FF2B5EF4-FFF2-40B4-BE49-F238E27FC236}">
                <a16:creationId xmlns:a16="http://schemas.microsoft.com/office/drawing/2014/main" id="{1089E2DE-A1E6-467A-B24C-C6B38ADFC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490" y="2037285"/>
            <a:ext cx="9786961" cy="4820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1000A8-D483-4B88-8951-6D7E9A5D045A}"/>
              </a:ext>
            </a:extLst>
          </p:cNvPr>
          <p:cNvSpPr txBox="1"/>
          <p:nvPr/>
        </p:nvSpPr>
        <p:spPr>
          <a:xfrm>
            <a:off x="313899" y="5459104"/>
            <a:ext cx="1702261" cy="369332"/>
          </a:xfrm>
          <a:prstGeom prst="rect">
            <a:avLst/>
          </a:prstGeom>
          <a:noFill/>
        </p:spPr>
        <p:txBody>
          <a:bodyPr wrap="none" rtlCol="0">
            <a:spAutoFit/>
          </a:bodyPr>
          <a:lstStyle/>
          <a:p>
            <a:r>
              <a:rPr lang="en-US" dirty="0"/>
              <a:t>Fig. Input gate</a:t>
            </a:r>
            <a:endParaRPr lang="en-IN" dirty="0"/>
          </a:p>
        </p:txBody>
      </p:sp>
    </p:spTree>
    <p:extLst>
      <p:ext uri="{BB962C8B-B14F-4D97-AF65-F5344CB8AC3E}">
        <p14:creationId xmlns:p14="http://schemas.microsoft.com/office/powerpoint/2010/main" val="212385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8E7ED65-779F-479D-BF55-ED5DA72D451B}"/>
              </a:ext>
            </a:extLst>
          </p:cNvPr>
          <p:cNvSpPr>
            <a:spLocks noGrp="1"/>
          </p:cNvSpPr>
          <p:nvPr>
            <p:ph type="title"/>
          </p:nvPr>
        </p:nvSpPr>
        <p:spPr>
          <a:xfrm>
            <a:off x="511917" y="2689834"/>
            <a:ext cx="4421731" cy="1273774"/>
          </a:xfrm>
        </p:spPr>
        <p:txBody>
          <a:bodyPr anchor="t">
            <a:normAutofit/>
          </a:bodyPr>
          <a:lstStyle/>
          <a:p>
            <a:r>
              <a:rPr lang="en-US" sz="3300" dirty="0"/>
              <a:t>PROBLEM UNDERSTANDING</a:t>
            </a:r>
          </a:p>
        </p:txBody>
      </p:sp>
      <p:sp>
        <p:nvSpPr>
          <p:cNvPr id="44" name="Freeform: Shape 43">
            <a:extLst>
              <a:ext uri="{FF2B5EF4-FFF2-40B4-BE49-F238E27FC236}">
                <a16:creationId xmlns:a16="http://schemas.microsoft.com/office/drawing/2014/main" id="{3ED2C98F-B668-4CD9-862F-6BF4AE5D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976378" cy="127377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38" name="Content Placeholder 2">
            <a:extLst>
              <a:ext uri="{FF2B5EF4-FFF2-40B4-BE49-F238E27FC236}">
                <a16:creationId xmlns:a16="http://schemas.microsoft.com/office/drawing/2014/main" id="{2C07DB18-D815-4576-BE4B-3C1AB73AA0CE}"/>
              </a:ext>
            </a:extLst>
          </p:cNvPr>
          <p:cNvGraphicFramePr>
            <a:graphicFrameLocks noGrp="1"/>
          </p:cNvGraphicFramePr>
          <p:nvPr>
            <p:ph idx="1"/>
            <p:extLst>
              <p:ext uri="{D42A27DB-BD31-4B8C-83A1-F6EECF244321}">
                <p14:modId xmlns:p14="http://schemas.microsoft.com/office/powerpoint/2010/main" val="3950746973"/>
              </p:ext>
            </p:extLst>
          </p:nvPr>
        </p:nvGraphicFramePr>
        <p:xfrm>
          <a:off x="5068561" y="582842"/>
          <a:ext cx="6449246" cy="548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0384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4290-786A-4644-9570-7E9E4BCC50E0}"/>
              </a:ext>
            </a:extLst>
          </p:cNvPr>
          <p:cNvSpPr>
            <a:spLocks noGrp="1"/>
          </p:cNvSpPr>
          <p:nvPr>
            <p:ph type="title"/>
          </p:nvPr>
        </p:nvSpPr>
        <p:spPr>
          <a:xfrm>
            <a:off x="2265509" y="546308"/>
            <a:ext cx="7660981" cy="1144682"/>
          </a:xfrm>
        </p:spPr>
        <p:txBody>
          <a:bodyPr/>
          <a:lstStyle/>
          <a:p>
            <a:r>
              <a:rPr lang="en-IN" sz="3200" b="1" i="0" dirty="0">
                <a:solidFill>
                  <a:srgbClr val="292929"/>
                </a:solidFill>
                <a:effectLst/>
                <a:latin typeface="charter"/>
              </a:rPr>
              <a:t>Output gate outputs necessary information</a:t>
            </a:r>
            <a:endParaRPr lang="en-IN" sz="3200" dirty="0"/>
          </a:p>
        </p:txBody>
      </p:sp>
      <p:pic>
        <p:nvPicPr>
          <p:cNvPr id="6146" name="Picture 2">
            <a:extLst>
              <a:ext uri="{FF2B5EF4-FFF2-40B4-BE49-F238E27FC236}">
                <a16:creationId xmlns:a16="http://schemas.microsoft.com/office/drawing/2014/main" id="{15002C7D-50A0-4CFA-B283-11DEACE53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869" y="2006221"/>
            <a:ext cx="9739631" cy="48517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4BC447-E888-4205-87FD-536F6831F410}"/>
              </a:ext>
            </a:extLst>
          </p:cNvPr>
          <p:cNvSpPr txBox="1"/>
          <p:nvPr/>
        </p:nvSpPr>
        <p:spPr>
          <a:xfrm>
            <a:off x="313899" y="5459104"/>
            <a:ext cx="1912255" cy="369332"/>
          </a:xfrm>
          <a:prstGeom prst="rect">
            <a:avLst/>
          </a:prstGeom>
          <a:noFill/>
        </p:spPr>
        <p:txBody>
          <a:bodyPr wrap="none" rtlCol="0">
            <a:spAutoFit/>
          </a:bodyPr>
          <a:lstStyle/>
          <a:p>
            <a:r>
              <a:rPr lang="en-US" dirty="0"/>
              <a:t>Fig. Output gate</a:t>
            </a:r>
            <a:endParaRPr lang="en-IN" dirty="0"/>
          </a:p>
        </p:txBody>
      </p:sp>
    </p:spTree>
    <p:extLst>
      <p:ext uri="{BB962C8B-B14F-4D97-AF65-F5344CB8AC3E}">
        <p14:creationId xmlns:p14="http://schemas.microsoft.com/office/powerpoint/2010/main" val="3914529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4B4622C-D31E-4DF6-8727-202A4D48E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534" y="0"/>
            <a:ext cx="1036846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D8DC6E-6D4A-40BF-9F0D-388118DC2F7A}"/>
              </a:ext>
            </a:extLst>
          </p:cNvPr>
          <p:cNvSpPr txBox="1"/>
          <p:nvPr/>
        </p:nvSpPr>
        <p:spPr>
          <a:xfrm>
            <a:off x="109182" y="286603"/>
            <a:ext cx="1269322" cy="584775"/>
          </a:xfrm>
          <a:prstGeom prst="rect">
            <a:avLst/>
          </a:prstGeom>
          <a:noFill/>
        </p:spPr>
        <p:txBody>
          <a:bodyPr wrap="none" rtlCol="0">
            <a:spAutoFit/>
          </a:bodyPr>
          <a:lstStyle/>
          <a:p>
            <a:r>
              <a:rPr lang="en-US" sz="3200" b="1" dirty="0"/>
              <a:t>LSTM</a:t>
            </a:r>
            <a:endParaRPr lang="en-IN" sz="3200" b="1" dirty="0"/>
          </a:p>
        </p:txBody>
      </p:sp>
      <p:sp>
        <p:nvSpPr>
          <p:cNvPr id="41" name="TextBox 40">
            <a:extLst>
              <a:ext uri="{FF2B5EF4-FFF2-40B4-BE49-F238E27FC236}">
                <a16:creationId xmlns:a16="http://schemas.microsoft.com/office/drawing/2014/main" id="{E5F0C89B-0A37-4FD7-ACBE-00DE22CD8D89}"/>
              </a:ext>
            </a:extLst>
          </p:cNvPr>
          <p:cNvSpPr txBox="1"/>
          <p:nvPr/>
        </p:nvSpPr>
        <p:spPr>
          <a:xfrm>
            <a:off x="-11830" y="6202065"/>
            <a:ext cx="1950342" cy="369332"/>
          </a:xfrm>
          <a:prstGeom prst="rect">
            <a:avLst/>
          </a:prstGeom>
          <a:noFill/>
        </p:spPr>
        <p:txBody>
          <a:bodyPr wrap="none" rtlCol="0">
            <a:spAutoFit/>
          </a:bodyPr>
          <a:lstStyle/>
          <a:p>
            <a:r>
              <a:rPr lang="en-US" sz="1400" dirty="0"/>
              <a:t>Fig</a:t>
            </a:r>
            <a:r>
              <a:rPr lang="en-US" dirty="0"/>
              <a:t>. </a:t>
            </a:r>
            <a:r>
              <a:rPr lang="en-US" sz="1400" dirty="0"/>
              <a:t>LSTM</a:t>
            </a:r>
            <a:r>
              <a:rPr lang="en-US" dirty="0"/>
              <a:t> process</a:t>
            </a:r>
            <a:endParaRPr lang="en-IN" dirty="0"/>
          </a:p>
        </p:txBody>
      </p:sp>
    </p:spTree>
    <p:extLst>
      <p:ext uri="{BB962C8B-B14F-4D97-AF65-F5344CB8AC3E}">
        <p14:creationId xmlns:p14="http://schemas.microsoft.com/office/powerpoint/2010/main" val="2888651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0FFE6B-91EC-40B9-9537-98979D19A4E3}"/>
              </a:ext>
            </a:extLst>
          </p:cNvPr>
          <p:cNvSpPr>
            <a:spLocks noGrp="1"/>
          </p:cNvSpPr>
          <p:nvPr>
            <p:ph type="title"/>
          </p:nvPr>
        </p:nvSpPr>
        <p:spPr>
          <a:xfrm>
            <a:off x="530225" y="1297963"/>
            <a:ext cx="10881459" cy="852995"/>
          </a:xfrm>
        </p:spPr>
        <p:txBody>
          <a:bodyPr vert="horz" lIns="91440" tIns="45720" rIns="91440" bIns="45720" rtlCol="0" anchor="t">
            <a:normAutofit/>
          </a:bodyPr>
          <a:lstStyle/>
          <a:p>
            <a:pPr>
              <a:spcBef>
                <a:spcPct val="0"/>
              </a:spcBef>
            </a:pPr>
            <a:r>
              <a:rPr lang="en-US" sz="4000" b="1" dirty="0">
                <a:effectLst/>
              </a:rPr>
              <a:t>LSTM Implementation – Import Libraries</a:t>
            </a:r>
            <a:endParaRPr lang="en-US" sz="4000" dirty="0"/>
          </a:p>
        </p:txBody>
      </p:sp>
      <p:grpSp>
        <p:nvGrpSpPr>
          <p:cNvPr id="3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Picture 4">
            <a:extLst>
              <a:ext uri="{FF2B5EF4-FFF2-40B4-BE49-F238E27FC236}">
                <a16:creationId xmlns:a16="http://schemas.microsoft.com/office/drawing/2014/main" id="{38B76041-E5DD-4AA4-8580-F1B1B9CEB6FD}"/>
              </a:ext>
            </a:extLst>
          </p:cNvPr>
          <p:cNvPicPr>
            <a:picLocks noChangeAspect="1"/>
          </p:cNvPicPr>
          <p:nvPr/>
        </p:nvPicPr>
        <p:blipFill>
          <a:blip r:embed="rId2"/>
          <a:stretch>
            <a:fillRect/>
          </a:stretch>
        </p:blipFill>
        <p:spPr>
          <a:xfrm>
            <a:off x="1815588" y="2330168"/>
            <a:ext cx="7659179" cy="3714363"/>
          </a:xfrm>
          <a:custGeom>
            <a:avLst/>
            <a:gdLst>
              <a:gd name="connsiteX0" fmla="*/ 0 w 7659179"/>
              <a:gd name="connsiteY0" fmla="*/ 0 h 3714363"/>
              <a:gd name="connsiteX1" fmla="*/ 435984 w 7659179"/>
              <a:gd name="connsiteY1" fmla="*/ 0 h 3714363"/>
              <a:gd name="connsiteX2" fmla="*/ 1178335 w 7659179"/>
              <a:gd name="connsiteY2" fmla="*/ 0 h 3714363"/>
              <a:gd name="connsiteX3" fmla="*/ 1920686 w 7659179"/>
              <a:gd name="connsiteY3" fmla="*/ 0 h 3714363"/>
              <a:gd name="connsiteX4" fmla="*/ 2509854 w 7659179"/>
              <a:gd name="connsiteY4" fmla="*/ 0 h 3714363"/>
              <a:gd name="connsiteX5" fmla="*/ 2945838 w 7659179"/>
              <a:gd name="connsiteY5" fmla="*/ 0 h 3714363"/>
              <a:gd name="connsiteX6" fmla="*/ 3458414 w 7659179"/>
              <a:gd name="connsiteY6" fmla="*/ 0 h 3714363"/>
              <a:gd name="connsiteX7" fmla="*/ 4047582 w 7659179"/>
              <a:gd name="connsiteY7" fmla="*/ 0 h 3714363"/>
              <a:gd name="connsiteX8" fmla="*/ 4406974 w 7659179"/>
              <a:gd name="connsiteY8" fmla="*/ 0 h 3714363"/>
              <a:gd name="connsiteX9" fmla="*/ 4766366 w 7659179"/>
              <a:gd name="connsiteY9" fmla="*/ 0 h 3714363"/>
              <a:gd name="connsiteX10" fmla="*/ 5278942 w 7659179"/>
              <a:gd name="connsiteY10" fmla="*/ 0 h 3714363"/>
              <a:gd name="connsiteX11" fmla="*/ 6021293 w 7659179"/>
              <a:gd name="connsiteY11" fmla="*/ 0 h 3714363"/>
              <a:gd name="connsiteX12" fmla="*/ 6533869 w 7659179"/>
              <a:gd name="connsiteY12" fmla="*/ 0 h 3714363"/>
              <a:gd name="connsiteX13" fmla="*/ 6893261 w 7659179"/>
              <a:gd name="connsiteY13" fmla="*/ 0 h 3714363"/>
              <a:gd name="connsiteX14" fmla="*/ 7659179 w 7659179"/>
              <a:gd name="connsiteY14" fmla="*/ 0 h 3714363"/>
              <a:gd name="connsiteX15" fmla="*/ 7659179 w 7659179"/>
              <a:gd name="connsiteY15" fmla="*/ 419192 h 3714363"/>
              <a:gd name="connsiteX16" fmla="*/ 7659179 w 7659179"/>
              <a:gd name="connsiteY16" fmla="*/ 986959 h 3714363"/>
              <a:gd name="connsiteX17" fmla="*/ 7659179 w 7659179"/>
              <a:gd name="connsiteY17" fmla="*/ 1406152 h 3714363"/>
              <a:gd name="connsiteX18" fmla="*/ 7659179 w 7659179"/>
              <a:gd name="connsiteY18" fmla="*/ 1825344 h 3714363"/>
              <a:gd name="connsiteX19" fmla="*/ 7659179 w 7659179"/>
              <a:gd name="connsiteY19" fmla="*/ 2281680 h 3714363"/>
              <a:gd name="connsiteX20" fmla="*/ 7659179 w 7659179"/>
              <a:gd name="connsiteY20" fmla="*/ 2775160 h 3714363"/>
              <a:gd name="connsiteX21" fmla="*/ 7659179 w 7659179"/>
              <a:gd name="connsiteY21" fmla="*/ 3231496 h 3714363"/>
              <a:gd name="connsiteX22" fmla="*/ 7659179 w 7659179"/>
              <a:gd name="connsiteY22" fmla="*/ 3714363 h 3714363"/>
              <a:gd name="connsiteX23" fmla="*/ 7146603 w 7659179"/>
              <a:gd name="connsiteY23" fmla="*/ 3714363 h 3714363"/>
              <a:gd name="connsiteX24" fmla="*/ 6787211 w 7659179"/>
              <a:gd name="connsiteY24" fmla="*/ 3714363 h 3714363"/>
              <a:gd name="connsiteX25" fmla="*/ 6198043 w 7659179"/>
              <a:gd name="connsiteY25" fmla="*/ 3714363 h 3714363"/>
              <a:gd name="connsiteX26" fmla="*/ 5762059 w 7659179"/>
              <a:gd name="connsiteY26" fmla="*/ 3714363 h 3714363"/>
              <a:gd name="connsiteX27" fmla="*/ 5096300 w 7659179"/>
              <a:gd name="connsiteY27" fmla="*/ 3714363 h 3714363"/>
              <a:gd name="connsiteX28" fmla="*/ 4353949 w 7659179"/>
              <a:gd name="connsiteY28" fmla="*/ 3714363 h 3714363"/>
              <a:gd name="connsiteX29" fmla="*/ 3611597 w 7659179"/>
              <a:gd name="connsiteY29" fmla="*/ 3714363 h 3714363"/>
              <a:gd name="connsiteX30" fmla="*/ 2869246 w 7659179"/>
              <a:gd name="connsiteY30" fmla="*/ 3714363 h 3714363"/>
              <a:gd name="connsiteX31" fmla="*/ 2280079 w 7659179"/>
              <a:gd name="connsiteY31" fmla="*/ 3714363 h 3714363"/>
              <a:gd name="connsiteX32" fmla="*/ 1767503 w 7659179"/>
              <a:gd name="connsiteY32" fmla="*/ 3714363 h 3714363"/>
              <a:gd name="connsiteX33" fmla="*/ 1331519 w 7659179"/>
              <a:gd name="connsiteY33" fmla="*/ 3714363 h 3714363"/>
              <a:gd name="connsiteX34" fmla="*/ 895535 w 7659179"/>
              <a:gd name="connsiteY34" fmla="*/ 3714363 h 3714363"/>
              <a:gd name="connsiteX35" fmla="*/ 536143 w 7659179"/>
              <a:gd name="connsiteY35" fmla="*/ 3714363 h 3714363"/>
              <a:gd name="connsiteX36" fmla="*/ 0 w 7659179"/>
              <a:gd name="connsiteY36" fmla="*/ 3714363 h 3714363"/>
              <a:gd name="connsiteX37" fmla="*/ 0 w 7659179"/>
              <a:gd name="connsiteY37" fmla="*/ 3183740 h 3714363"/>
              <a:gd name="connsiteX38" fmla="*/ 0 w 7659179"/>
              <a:gd name="connsiteY38" fmla="*/ 2764547 h 3714363"/>
              <a:gd name="connsiteX39" fmla="*/ 0 w 7659179"/>
              <a:gd name="connsiteY39" fmla="*/ 2159637 h 3714363"/>
              <a:gd name="connsiteX40" fmla="*/ 0 w 7659179"/>
              <a:gd name="connsiteY40" fmla="*/ 1554726 h 3714363"/>
              <a:gd name="connsiteX41" fmla="*/ 0 w 7659179"/>
              <a:gd name="connsiteY41" fmla="*/ 986959 h 3714363"/>
              <a:gd name="connsiteX42" fmla="*/ 0 w 7659179"/>
              <a:gd name="connsiteY42" fmla="*/ 530623 h 3714363"/>
              <a:gd name="connsiteX43" fmla="*/ 0 w 7659179"/>
              <a:gd name="connsiteY43" fmla="*/ 0 h 37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7659179" h="3714363" fill="none" extrusionOk="0">
                <a:moveTo>
                  <a:pt x="0" y="0"/>
                </a:moveTo>
                <a:cubicBezTo>
                  <a:pt x="197196" y="-35261"/>
                  <a:pt x="222819" y="41796"/>
                  <a:pt x="435984" y="0"/>
                </a:cubicBezTo>
                <a:cubicBezTo>
                  <a:pt x="649149" y="-41796"/>
                  <a:pt x="940443" y="12143"/>
                  <a:pt x="1178335" y="0"/>
                </a:cubicBezTo>
                <a:cubicBezTo>
                  <a:pt x="1416227" y="-12143"/>
                  <a:pt x="1653098" y="696"/>
                  <a:pt x="1920686" y="0"/>
                </a:cubicBezTo>
                <a:cubicBezTo>
                  <a:pt x="2188274" y="-696"/>
                  <a:pt x="2229734" y="6272"/>
                  <a:pt x="2509854" y="0"/>
                </a:cubicBezTo>
                <a:cubicBezTo>
                  <a:pt x="2789974" y="-6272"/>
                  <a:pt x="2797235" y="39566"/>
                  <a:pt x="2945838" y="0"/>
                </a:cubicBezTo>
                <a:cubicBezTo>
                  <a:pt x="3094441" y="-39566"/>
                  <a:pt x="3275177" y="4097"/>
                  <a:pt x="3458414" y="0"/>
                </a:cubicBezTo>
                <a:cubicBezTo>
                  <a:pt x="3641651" y="-4097"/>
                  <a:pt x="3870427" y="28568"/>
                  <a:pt x="4047582" y="0"/>
                </a:cubicBezTo>
                <a:cubicBezTo>
                  <a:pt x="4224737" y="-28568"/>
                  <a:pt x="4316852" y="37902"/>
                  <a:pt x="4406974" y="0"/>
                </a:cubicBezTo>
                <a:cubicBezTo>
                  <a:pt x="4497096" y="-37902"/>
                  <a:pt x="4679688" y="3976"/>
                  <a:pt x="4766366" y="0"/>
                </a:cubicBezTo>
                <a:cubicBezTo>
                  <a:pt x="4853044" y="-3976"/>
                  <a:pt x="5112159" y="52507"/>
                  <a:pt x="5278942" y="0"/>
                </a:cubicBezTo>
                <a:cubicBezTo>
                  <a:pt x="5445725" y="-52507"/>
                  <a:pt x="5712965" y="45779"/>
                  <a:pt x="6021293" y="0"/>
                </a:cubicBezTo>
                <a:cubicBezTo>
                  <a:pt x="6329621" y="-45779"/>
                  <a:pt x="6341661" y="6266"/>
                  <a:pt x="6533869" y="0"/>
                </a:cubicBezTo>
                <a:cubicBezTo>
                  <a:pt x="6726077" y="-6266"/>
                  <a:pt x="6731379" y="5479"/>
                  <a:pt x="6893261" y="0"/>
                </a:cubicBezTo>
                <a:cubicBezTo>
                  <a:pt x="7055143" y="-5479"/>
                  <a:pt x="7328701" y="67324"/>
                  <a:pt x="7659179" y="0"/>
                </a:cubicBezTo>
                <a:cubicBezTo>
                  <a:pt x="7699637" y="162446"/>
                  <a:pt x="7609381" y="316719"/>
                  <a:pt x="7659179" y="419192"/>
                </a:cubicBezTo>
                <a:cubicBezTo>
                  <a:pt x="7708977" y="521665"/>
                  <a:pt x="7640502" y="800136"/>
                  <a:pt x="7659179" y="986959"/>
                </a:cubicBezTo>
                <a:cubicBezTo>
                  <a:pt x="7677856" y="1173782"/>
                  <a:pt x="7627632" y="1298769"/>
                  <a:pt x="7659179" y="1406152"/>
                </a:cubicBezTo>
                <a:cubicBezTo>
                  <a:pt x="7690726" y="1513535"/>
                  <a:pt x="7633084" y="1715456"/>
                  <a:pt x="7659179" y="1825344"/>
                </a:cubicBezTo>
                <a:cubicBezTo>
                  <a:pt x="7685274" y="1935232"/>
                  <a:pt x="7620352" y="2090145"/>
                  <a:pt x="7659179" y="2281680"/>
                </a:cubicBezTo>
                <a:cubicBezTo>
                  <a:pt x="7698006" y="2473215"/>
                  <a:pt x="7651753" y="2570946"/>
                  <a:pt x="7659179" y="2775160"/>
                </a:cubicBezTo>
                <a:cubicBezTo>
                  <a:pt x="7666605" y="2979374"/>
                  <a:pt x="7618138" y="3019690"/>
                  <a:pt x="7659179" y="3231496"/>
                </a:cubicBezTo>
                <a:cubicBezTo>
                  <a:pt x="7700220" y="3443302"/>
                  <a:pt x="7605486" y="3585343"/>
                  <a:pt x="7659179" y="3714363"/>
                </a:cubicBezTo>
                <a:cubicBezTo>
                  <a:pt x="7548864" y="3764509"/>
                  <a:pt x="7345345" y="3674259"/>
                  <a:pt x="7146603" y="3714363"/>
                </a:cubicBezTo>
                <a:cubicBezTo>
                  <a:pt x="6947861" y="3754467"/>
                  <a:pt x="6961277" y="3686741"/>
                  <a:pt x="6787211" y="3714363"/>
                </a:cubicBezTo>
                <a:cubicBezTo>
                  <a:pt x="6613145" y="3741985"/>
                  <a:pt x="6376288" y="3691597"/>
                  <a:pt x="6198043" y="3714363"/>
                </a:cubicBezTo>
                <a:cubicBezTo>
                  <a:pt x="6019798" y="3737129"/>
                  <a:pt x="5874187" y="3704513"/>
                  <a:pt x="5762059" y="3714363"/>
                </a:cubicBezTo>
                <a:cubicBezTo>
                  <a:pt x="5649931" y="3724213"/>
                  <a:pt x="5376657" y="3668484"/>
                  <a:pt x="5096300" y="3714363"/>
                </a:cubicBezTo>
                <a:cubicBezTo>
                  <a:pt x="4815943" y="3760242"/>
                  <a:pt x="4534291" y="3683815"/>
                  <a:pt x="4353949" y="3714363"/>
                </a:cubicBezTo>
                <a:cubicBezTo>
                  <a:pt x="4173607" y="3744911"/>
                  <a:pt x="3894996" y="3637021"/>
                  <a:pt x="3611597" y="3714363"/>
                </a:cubicBezTo>
                <a:cubicBezTo>
                  <a:pt x="3328198" y="3791705"/>
                  <a:pt x="3052515" y="3651870"/>
                  <a:pt x="2869246" y="3714363"/>
                </a:cubicBezTo>
                <a:cubicBezTo>
                  <a:pt x="2685977" y="3776856"/>
                  <a:pt x="2409046" y="3701425"/>
                  <a:pt x="2280079" y="3714363"/>
                </a:cubicBezTo>
                <a:cubicBezTo>
                  <a:pt x="2151112" y="3727301"/>
                  <a:pt x="2007884" y="3686685"/>
                  <a:pt x="1767503" y="3714363"/>
                </a:cubicBezTo>
                <a:cubicBezTo>
                  <a:pt x="1527122" y="3742041"/>
                  <a:pt x="1513704" y="3700674"/>
                  <a:pt x="1331519" y="3714363"/>
                </a:cubicBezTo>
                <a:cubicBezTo>
                  <a:pt x="1149334" y="3728052"/>
                  <a:pt x="993523" y="3671383"/>
                  <a:pt x="895535" y="3714363"/>
                </a:cubicBezTo>
                <a:cubicBezTo>
                  <a:pt x="797547" y="3757343"/>
                  <a:pt x="610619" y="3701179"/>
                  <a:pt x="536143" y="3714363"/>
                </a:cubicBezTo>
                <a:cubicBezTo>
                  <a:pt x="461667" y="3727547"/>
                  <a:pt x="182177" y="3704864"/>
                  <a:pt x="0" y="3714363"/>
                </a:cubicBezTo>
                <a:cubicBezTo>
                  <a:pt x="-41652" y="3526760"/>
                  <a:pt x="34445" y="3316910"/>
                  <a:pt x="0" y="3183740"/>
                </a:cubicBezTo>
                <a:cubicBezTo>
                  <a:pt x="-34445" y="3050570"/>
                  <a:pt x="8189" y="2864639"/>
                  <a:pt x="0" y="2764547"/>
                </a:cubicBezTo>
                <a:cubicBezTo>
                  <a:pt x="-8189" y="2664455"/>
                  <a:pt x="22671" y="2460136"/>
                  <a:pt x="0" y="2159637"/>
                </a:cubicBezTo>
                <a:cubicBezTo>
                  <a:pt x="-22671" y="1859138"/>
                  <a:pt x="66616" y="1754807"/>
                  <a:pt x="0" y="1554726"/>
                </a:cubicBezTo>
                <a:cubicBezTo>
                  <a:pt x="-66616" y="1354645"/>
                  <a:pt x="46954" y="1250917"/>
                  <a:pt x="0" y="986959"/>
                </a:cubicBezTo>
                <a:cubicBezTo>
                  <a:pt x="-46954" y="723001"/>
                  <a:pt x="4768" y="719536"/>
                  <a:pt x="0" y="530623"/>
                </a:cubicBezTo>
                <a:cubicBezTo>
                  <a:pt x="-4768" y="341710"/>
                  <a:pt x="38323" y="150799"/>
                  <a:pt x="0" y="0"/>
                </a:cubicBezTo>
                <a:close/>
              </a:path>
              <a:path w="7659179" h="3714363" stroke="0" extrusionOk="0">
                <a:moveTo>
                  <a:pt x="0" y="0"/>
                </a:moveTo>
                <a:cubicBezTo>
                  <a:pt x="142853" y="-58016"/>
                  <a:pt x="366511" y="18995"/>
                  <a:pt x="512576" y="0"/>
                </a:cubicBezTo>
                <a:cubicBezTo>
                  <a:pt x="658641" y="-18995"/>
                  <a:pt x="836282" y="15880"/>
                  <a:pt x="948560" y="0"/>
                </a:cubicBezTo>
                <a:cubicBezTo>
                  <a:pt x="1060838" y="-15880"/>
                  <a:pt x="1138348" y="13932"/>
                  <a:pt x="1307952" y="0"/>
                </a:cubicBezTo>
                <a:cubicBezTo>
                  <a:pt x="1477556" y="-13932"/>
                  <a:pt x="1692663" y="52882"/>
                  <a:pt x="1820528" y="0"/>
                </a:cubicBezTo>
                <a:cubicBezTo>
                  <a:pt x="1948393" y="-52882"/>
                  <a:pt x="2248583" y="62315"/>
                  <a:pt x="2562879" y="0"/>
                </a:cubicBezTo>
                <a:cubicBezTo>
                  <a:pt x="2877175" y="-62315"/>
                  <a:pt x="2840854" y="36354"/>
                  <a:pt x="2998863" y="0"/>
                </a:cubicBezTo>
                <a:cubicBezTo>
                  <a:pt x="3156872" y="-36354"/>
                  <a:pt x="3383826" y="40408"/>
                  <a:pt x="3511439" y="0"/>
                </a:cubicBezTo>
                <a:cubicBezTo>
                  <a:pt x="3639052" y="-40408"/>
                  <a:pt x="3777834" y="31700"/>
                  <a:pt x="3870831" y="0"/>
                </a:cubicBezTo>
                <a:cubicBezTo>
                  <a:pt x="3963828" y="-31700"/>
                  <a:pt x="4154993" y="39350"/>
                  <a:pt x="4306815" y="0"/>
                </a:cubicBezTo>
                <a:cubicBezTo>
                  <a:pt x="4458637" y="-39350"/>
                  <a:pt x="4512660" y="41453"/>
                  <a:pt x="4666208" y="0"/>
                </a:cubicBezTo>
                <a:cubicBezTo>
                  <a:pt x="4819756" y="-41453"/>
                  <a:pt x="5133024" y="14287"/>
                  <a:pt x="5408559" y="0"/>
                </a:cubicBezTo>
                <a:cubicBezTo>
                  <a:pt x="5684094" y="-14287"/>
                  <a:pt x="5982503" y="68711"/>
                  <a:pt x="6150910" y="0"/>
                </a:cubicBezTo>
                <a:cubicBezTo>
                  <a:pt x="6319317" y="-68711"/>
                  <a:pt x="6555465" y="40021"/>
                  <a:pt x="6740078" y="0"/>
                </a:cubicBezTo>
                <a:cubicBezTo>
                  <a:pt x="6924691" y="-40021"/>
                  <a:pt x="7346519" y="83213"/>
                  <a:pt x="7659179" y="0"/>
                </a:cubicBezTo>
                <a:cubicBezTo>
                  <a:pt x="7699978" y="155487"/>
                  <a:pt x="7614165" y="307703"/>
                  <a:pt x="7659179" y="530623"/>
                </a:cubicBezTo>
                <a:cubicBezTo>
                  <a:pt x="7704193" y="753543"/>
                  <a:pt x="7637395" y="856847"/>
                  <a:pt x="7659179" y="949816"/>
                </a:cubicBezTo>
                <a:cubicBezTo>
                  <a:pt x="7680963" y="1042785"/>
                  <a:pt x="7634408" y="1279641"/>
                  <a:pt x="7659179" y="1406152"/>
                </a:cubicBezTo>
                <a:cubicBezTo>
                  <a:pt x="7683950" y="1532663"/>
                  <a:pt x="7626965" y="1812029"/>
                  <a:pt x="7659179" y="1936775"/>
                </a:cubicBezTo>
                <a:cubicBezTo>
                  <a:pt x="7691393" y="2061521"/>
                  <a:pt x="7645324" y="2206682"/>
                  <a:pt x="7659179" y="2467398"/>
                </a:cubicBezTo>
                <a:cubicBezTo>
                  <a:pt x="7673034" y="2728114"/>
                  <a:pt x="7641070" y="2793420"/>
                  <a:pt x="7659179" y="2886591"/>
                </a:cubicBezTo>
                <a:cubicBezTo>
                  <a:pt x="7677288" y="2979762"/>
                  <a:pt x="7633940" y="3438419"/>
                  <a:pt x="7659179" y="3714363"/>
                </a:cubicBezTo>
                <a:cubicBezTo>
                  <a:pt x="7548299" y="3761919"/>
                  <a:pt x="7352483" y="3672559"/>
                  <a:pt x="7223195" y="3714363"/>
                </a:cubicBezTo>
                <a:cubicBezTo>
                  <a:pt x="7093907" y="3756167"/>
                  <a:pt x="6704907" y="3713553"/>
                  <a:pt x="6557436" y="3714363"/>
                </a:cubicBezTo>
                <a:cubicBezTo>
                  <a:pt x="6409965" y="3715173"/>
                  <a:pt x="6195826" y="3712359"/>
                  <a:pt x="5891676" y="3714363"/>
                </a:cubicBezTo>
                <a:cubicBezTo>
                  <a:pt x="5587526" y="3716367"/>
                  <a:pt x="5398247" y="3654679"/>
                  <a:pt x="5225917" y="3714363"/>
                </a:cubicBezTo>
                <a:cubicBezTo>
                  <a:pt x="5053587" y="3774047"/>
                  <a:pt x="4947779" y="3687176"/>
                  <a:pt x="4789933" y="3714363"/>
                </a:cubicBezTo>
                <a:cubicBezTo>
                  <a:pt x="4632087" y="3741550"/>
                  <a:pt x="4338047" y="3659645"/>
                  <a:pt x="4200765" y="3714363"/>
                </a:cubicBezTo>
                <a:cubicBezTo>
                  <a:pt x="4063483" y="3769081"/>
                  <a:pt x="3771035" y="3677720"/>
                  <a:pt x="3611597" y="3714363"/>
                </a:cubicBezTo>
                <a:cubicBezTo>
                  <a:pt x="3452159" y="3751006"/>
                  <a:pt x="3225113" y="3681372"/>
                  <a:pt x="3099022" y="3714363"/>
                </a:cubicBezTo>
                <a:cubicBezTo>
                  <a:pt x="2972932" y="3747354"/>
                  <a:pt x="2704392" y="3661291"/>
                  <a:pt x="2433262" y="3714363"/>
                </a:cubicBezTo>
                <a:cubicBezTo>
                  <a:pt x="2162132" y="3767435"/>
                  <a:pt x="2163283" y="3691968"/>
                  <a:pt x="2073870" y="3714363"/>
                </a:cubicBezTo>
                <a:cubicBezTo>
                  <a:pt x="1984457" y="3736758"/>
                  <a:pt x="1778301" y="3666763"/>
                  <a:pt x="1561294" y="3714363"/>
                </a:cubicBezTo>
                <a:cubicBezTo>
                  <a:pt x="1344287" y="3761963"/>
                  <a:pt x="1304216" y="3691420"/>
                  <a:pt x="1125310" y="3714363"/>
                </a:cubicBezTo>
                <a:cubicBezTo>
                  <a:pt x="946404" y="3737306"/>
                  <a:pt x="409673" y="3580165"/>
                  <a:pt x="0" y="3714363"/>
                </a:cubicBezTo>
                <a:cubicBezTo>
                  <a:pt x="-49962" y="3554173"/>
                  <a:pt x="10171" y="3413123"/>
                  <a:pt x="0" y="3220883"/>
                </a:cubicBezTo>
                <a:cubicBezTo>
                  <a:pt x="-10171" y="3028643"/>
                  <a:pt x="68063" y="2757816"/>
                  <a:pt x="0" y="2615973"/>
                </a:cubicBezTo>
                <a:cubicBezTo>
                  <a:pt x="-68063" y="2474130"/>
                  <a:pt x="55080" y="2339663"/>
                  <a:pt x="0" y="2122493"/>
                </a:cubicBezTo>
                <a:cubicBezTo>
                  <a:pt x="-55080" y="1905323"/>
                  <a:pt x="20600" y="1774176"/>
                  <a:pt x="0" y="1554726"/>
                </a:cubicBezTo>
                <a:cubicBezTo>
                  <a:pt x="-20600" y="1335276"/>
                  <a:pt x="36649" y="1261757"/>
                  <a:pt x="0" y="1061247"/>
                </a:cubicBezTo>
                <a:cubicBezTo>
                  <a:pt x="-36649" y="860737"/>
                  <a:pt x="44363" y="770358"/>
                  <a:pt x="0" y="493480"/>
                </a:cubicBezTo>
                <a:cubicBezTo>
                  <a:pt x="-44363" y="216602"/>
                  <a:pt x="26126" y="163863"/>
                  <a:pt x="0" y="0"/>
                </a:cubicBezTo>
                <a:close/>
              </a:path>
            </a:pathLst>
          </a:custGeom>
          <a:solidFill>
            <a:schemeClr val="tx1"/>
          </a:solidFill>
          <a:ln>
            <a:solidFill>
              <a:schemeClr val="tx1"/>
            </a:solidFill>
            <a:extLst>
              <a:ext uri="{C807C97D-BFC1-408E-A445-0C87EB9F89A2}">
                <ask:lineSketchStyleProps xmlns:ask="http://schemas.microsoft.com/office/drawing/2018/sketchyshapes" sd="2683384424">
                  <a:prstGeom prst="rect">
                    <a:avLst/>
                  </a:prstGeom>
                  <ask:type>
                    <ask:lineSketchScribble/>
                  </ask:type>
                </ask:lineSketchStyleProps>
              </a:ext>
            </a:extLst>
          </a:ln>
        </p:spPr>
      </p:pic>
      <p:sp>
        <p:nvSpPr>
          <p:cNvPr id="41"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6633A6FE-7519-4DD1-AA8A-0D1AE762A768}"/>
              </a:ext>
            </a:extLst>
          </p:cNvPr>
          <p:cNvSpPr txBox="1"/>
          <p:nvPr/>
        </p:nvSpPr>
        <p:spPr>
          <a:xfrm>
            <a:off x="4331298" y="6223741"/>
            <a:ext cx="2343270" cy="369332"/>
          </a:xfrm>
          <a:prstGeom prst="rect">
            <a:avLst/>
          </a:prstGeom>
          <a:noFill/>
        </p:spPr>
        <p:txBody>
          <a:bodyPr wrap="none" rtlCol="0">
            <a:spAutoFit/>
          </a:bodyPr>
          <a:lstStyle/>
          <a:p>
            <a:r>
              <a:rPr lang="en-US" dirty="0"/>
              <a:t>Fig. import Libraries </a:t>
            </a:r>
            <a:endParaRPr lang="en-IN" dirty="0"/>
          </a:p>
        </p:txBody>
      </p:sp>
    </p:spTree>
    <p:extLst>
      <p:ext uri="{BB962C8B-B14F-4D97-AF65-F5344CB8AC3E}">
        <p14:creationId xmlns:p14="http://schemas.microsoft.com/office/powerpoint/2010/main" val="1867664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0FFE6B-91EC-40B9-9537-98979D19A4E3}"/>
              </a:ext>
            </a:extLst>
          </p:cNvPr>
          <p:cNvSpPr>
            <a:spLocks noGrp="1"/>
          </p:cNvSpPr>
          <p:nvPr>
            <p:ph type="title"/>
          </p:nvPr>
        </p:nvSpPr>
        <p:spPr>
          <a:xfrm>
            <a:off x="530225" y="1297963"/>
            <a:ext cx="10881459" cy="852995"/>
          </a:xfrm>
        </p:spPr>
        <p:txBody>
          <a:bodyPr vert="horz" lIns="91440" tIns="45720" rIns="91440" bIns="45720" rtlCol="0" anchor="t">
            <a:normAutofit/>
          </a:bodyPr>
          <a:lstStyle/>
          <a:p>
            <a:pPr>
              <a:spcBef>
                <a:spcPct val="0"/>
              </a:spcBef>
            </a:pPr>
            <a:r>
              <a:rPr lang="en-US" sz="4000" b="1" dirty="0">
                <a:effectLst/>
              </a:rPr>
              <a:t>LSTM Implementation – Load Dataset</a:t>
            </a:r>
            <a:endParaRPr lang="en-US" sz="4000" dirty="0"/>
          </a:p>
        </p:txBody>
      </p:sp>
      <p:grpSp>
        <p:nvGrpSpPr>
          <p:cNvPr id="3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BC39268A-519B-4260-80D1-A6CA72482B60}"/>
              </a:ext>
            </a:extLst>
          </p:cNvPr>
          <p:cNvPicPr>
            <a:picLocks noChangeAspect="1"/>
          </p:cNvPicPr>
          <p:nvPr/>
        </p:nvPicPr>
        <p:blipFill>
          <a:blip r:embed="rId2"/>
          <a:stretch>
            <a:fillRect/>
          </a:stretch>
        </p:blipFill>
        <p:spPr>
          <a:xfrm>
            <a:off x="1018552" y="2258388"/>
            <a:ext cx="8753403" cy="1499054"/>
          </a:xfrm>
          <a:custGeom>
            <a:avLst/>
            <a:gdLst>
              <a:gd name="connsiteX0" fmla="*/ 0 w 8753403"/>
              <a:gd name="connsiteY0" fmla="*/ 0 h 1499054"/>
              <a:gd name="connsiteX1" fmla="*/ 496026 w 8753403"/>
              <a:gd name="connsiteY1" fmla="*/ 0 h 1499054"/>
              <a:gd name="connsiteX2" fmla="*/ 1167120 w 8753403"/>
              <a:gd name="connsiteY2" fmla="*/ 0 h 1499054"/>
              <a:gd name="connsiteX3" fmla="*/ 1663147 w 8753403"/>
              <a:gd name="connsiteY3" fmla="*/ 0 h 1499054"/>
              <a:gd name="connsiteX4" fmla="*/ 2246707 w 8753403"/>
              <a:gd name="connsiteY4" fmla="*/ 0 h 1499054"/>
              <a:gd name="connsiteX5" fmla="*/ 2917801 w 8753403"/>
              <a:gd name="connsiteY5" fmla="*/ 0 h 1499054"/>
              <a:gd name="connsiteX6" fmla="*/ 3588895 w 8753403"/>
              <a:gd name="connsiteY6" fmla="*/ 0 h 1499054"/>
              <a:gd name="connsiteX7" fmla="*/ 4084921 w 8753403"/>
              <a:gd name="connsiteY7" fmla="*/ 0 h 1499054"/>
              <a:gd name="connsiteX8" fmla="*/ 4756016 w 8753403"/>
              <a:gd name="connsiteY8" fmla="*/ 0 h 1499054"/>
              <a:gd name="connsiteX9" fmla="*/ 5427110 w 8753403"/>
              <a:gd name="connsiteY9" fmla="*/ 0 h 1499054"/>
              <a:gd name="connsiteX10" fmla="*/ 5923136 w 8753403"/>
              <a:gd name="connsiteY10" fmla="*/ 0 h 1499054"/>
              <a:gd name="connsiteX11" fmla="*/ 6594230 w 8753403"/>
              <a:gd name="connsiteY11" fmla="*/ 0 h 1499054"/>
              <a:gd name="connsiteX12" fmla="*/ 7265324 w 8753403"/>
              <a:gd name="connsiteY12" fmla="*/ 0 h 1499054"/>
              <a:gd name="connsiteX13" fmla="*/ 7936419 w 8753403"/>
              <a:gd name="connsiteY13" fmla="*/ 0 h 1499054"/>
              <a:gd name="connsiteX14" fmla="*/ 8753403 w 8753403"/>
              <a:gd name="connsiteY14" fmla="*/ 0 h 1499054"/>
              <a:gd name="connsiteX15" fmla="*/ 8753403 w 8753403"/>
              <a:gd name="connsiteY15" fmla="*/ 514675 h 1499054"/>
              <a:gd name="connsiteX16" fmla="*/ 8753403 w 8753403"/>
              <a:gd name="connsiteY16" fmla="*/ 969388 h 1499054"/>
              <a:gd name="connsiteX17" fmla="*/ 8753403 w 8753403"/>
              <a:gd name="connsiteY17" fmla="*/ 1499054 h 1499054"/>
              <a:gd name="connsiteX18" fmla="*/ 7994775 w 8753403"/>
              <a:gd name="connsiteY18" fmla="*/ 1499054 h 1499054"/>
              <a:gd name="connsiteX19" fmla="*/ 7586283 w 8753403"/>
              <a:gd name="connsiteY19" fmla="*/ 1499054 h 1499054"/>
              <a:gd name="connsiteX20" fmla="*/ 7002722 w 8753403"/>
              <a:gd name="connsiteY20" fmla="*/ 1499054 h 1499054"/>
              <a:gd name="connsiteX21" fmla="*/ 6419162 w 8753403"/>
              <a:gd name="connsiteY21" fmla="*/ 1499054 h 1499054"/>
              <a:gd name="connsiteX22" fmla="*/ 6010670 w 8753403"/>
              <a:gd name="connsiteY22" fmla="*/ 1499054 h 1499054"/>
              <a:gd name="connsiteX23" fmla="*/ 5339576 w 8753403"/>
              <a:gd name="connsiteY23" fmla="*/ 1499054 h 1499054"/>
              <a:gd name="connsiteX24" fmla="*/ 4756016 w 8753403"/>
              <a:gd name="connsiteY24" fmla="*/ 1499054 h 1499054"/>
              <a:gd name="connsiteX25" fmla="*/ 4172455 w 8753403"/>
              <a:gd name="connsiteY25" fmla="*/ 1499054 h 1499054"/>
              <a:gd name="connsiteX26" fmla="*/ 3763963 w 8753403"/>
              <a:gd name="connsiteY26" fmla="*/ 1499054 h 1499054"/>
              <a:gd name="connsiteX27" fmla="*/ 3443005 w 8753403"/>
              <a:gd name="connsiteY27" fmla="*/ 1499054 h 1499054"/>
              <a:gd name="connsiteX28" fmla="*/ 3034513 w 8753403"/>
              <a:gd name="connsiteY28" fmla="*/ 1499054 h 1499054"/>
              <a:gd name="connsiteX29" fmla="*/ 2275885 w 8753403"/>
              <a:gd name="connsiteY29" fmla="*/ 1499054 h 1499054"/>
              <a:gd name="connsiteX30" fmla="*/ 1517257 w 8753403"/>
              <a:gd name="connsiteY30" fmla="*/ 1499054 h 1499054"/>
              <a:gd name="connsiteX31" fmla="*/ 1108764 w 8753403"/>
              <a:gd name="connsiteY31" fmla="*/ 1499054 h 1499054"/>
              <a:gd name="connsiteX32" fmla="*/ 0 w 8753403"/>
              <a:gd name="connsiteY32" fmla="*/ 1499054 h 1499054"/>
              <a:gd name="connsiteX33" fmla="*/ 0 w 8753403"/>
              <a:gd name="connsiteY33" fmla="*/ 984379 h 1499054"/>
              <a:gd name="connsiteX34" fmla="*/ 0 w 8753403"/>
              <a:gd name="connsiteY34" fmla="*/ 499685 h 1499054"/>
              <a:gd name="connsiteX35" fmla="*/ 0 w 8753403"/>
              <a:gd name="connsiteY35" fmla="*/ 0 h 149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753403" h="1499054" fill="none" extrusionOk="0">
                <a:moveTo>
                  <a:pt x="0" y="0"/>
                </a:moveTo>
                <a:cubicBezTo>
                  <a:pt x="197638" y="-15210"/>
                  <a:pt x="270272" y="1461"/>
                  <a:pt x="496026" y="0"/>
                </a:cubicBezTo>
                <a:cubicBezTo>
                  <a:pt x="721780" y="-1461"/>
                  <a:pt x="904728" y="62845"/>
                  <a:pt x="1167120" y="0"/>
                </a:cubicBezTo>
                <a:cubicBezTo>
                  <a:pt x="1429512" y="-62845"/>
                  <a:pt x="1467025" y="47973"/>
                  <a:pt x="1663147" y="0"/>
                </a:cubicBezTo>
                <a:cubicBezTo>
                  <a:pt x="1859269" y="-47973"/>
                  <a:pt x="2099627" y="54343"/>
                  <a:pt x="2246707" y="0"/>
                </a:cubicBezTo>
                <a:cubicBezTo>
                  <a:pt x="2393787" y="-54343"/>
                  <a:pt x="2672080" y="41288"/>
                  <a:pt x="2917801" y="0"/>
                </a:cubicBezTo>
                <a:cubicBezTo>
                  <a:pt x="3163522" y="-41288"/>
                  <a:pt x="3393378" y="10617"/>
                  <a:pt x="3588895" y="0"/>
                </a:cubicBezTo>
                <a:cubicBezTo>
                  <a:pt x="3784412" y="-10617"/>
                  <a:pt x="3869854" y="22995"/>
                  <a:pt x="4084921" y="0"/>
                </a:cubicBezTo>
                <a:cubicBezTo>
                  <a:pt x="4299988" y="-22995"/>
                  <a:pt x="4470211" y="12822"/>
                  <a:pt x="4756016" y="0"/>
                </a:cubicBezTo>
                <a:cubicBezTo>
                  <a:pt x="5041822" y="-12822"/>
                  <a:pt x="5173405" y="20011"/>
                  <a:pt x="5427110" y="0"/>
                </a:cubicBezTo>
                <a:cubicBezTo>
                  <a:pt x="5680815" y="-20011"/>
                  <a:pt x="5714613" y="46569"/>
                  <a:pt x="5923136" y="0"/>
                </a:cubicBezTo>
                <a:cubicBezTo>
                  <a:pt x="6131659" y="-46569"/>
                  <a:pt x="6407143" y="37237"/>
                  <a:pt x="6594230" y="0"/>
                </a:cubicBezTo>
                <a:cubicBezTo>
                  <a:pt x="6781317" y="-37237"/>
                  <a:pt x="7103804" y="78876"/>
                  <a:pt x="7265324" y="0"/>
                </a:cubicBezTo>
                <a:cubicBezTo>
                  <a:pt x="7426844" y="-78876"/>
                  <a:pt x="7779847" y="13966"/>
                  <a:pt x="7936419" y="0"/>
                </a:cubicBezTo>
                <a:cubicBezTo>
                  <a:pt x="8092992" y="-13966"/>
                  <a:pt x="8479020" y="74178"/>
                  <a:pt x="8753403" y="0"/>
                </a:cubicBezTo>
                <a:cubicBezTo>
                  <a:pt x="8770723" y="243675"/>
                  <a:pt x="8711844" y="258127"/>
                  <a:pt x="8753403" y="514675"/>
                </a:cubicBezTo>
                <a:cubicBezTo>
                  <a:pt x="8794962" y="771224"/>
                  <a:pt x="8747471" y="824093"/>
                  <a:pt x="8753403" y="969388"/>
                </a:cubicBezTo>
                <a:cubicBezTo>
                  <a:pt x="8759335" y="1114683"/>
                  <a:pt x="8716944" y="1307568"/>
                  <a:pt x="8753403" y="1499054"/>
                </a:cubicBezTo>
                <a:cubicBezTo>
                  <a:pt x="8576337" y="1511925"/>
                  <a:pt x="8171959" y="1411065"/>
                  <a:pt x="7994775" y="1499054"/>
                </a:cubicBezTo>
                <a:cubicBezTo>
                  <a:pt x="7817591" y="1587043"/>
                  <a:pt x="7708558" y="1470490"/>
                  <a:pt x="7586283" y="1499054"/>
                </a:cubicBezTo>
                <a:cubicBezTo>
                  <a:pt x="7464008" y="1527618"/>
                  <a:pt x="7252485" y="1488052"/>
                  <a:pt x="7002722" y="1499054"/>
                </a:cubicBezTo>
                <a:cubicBezTo>
                  <a:pt x="6752959" y="1510056"/>
                  <a:pt x="6564034" y="1492184"/>
                  <a:pt x="6419162" y="1499054"/>
                </a:cubicBezTo>
                <a:cubicBezTo>
                  <a:pt x="6274290" y="1505924"/>
                  <a:pt x="6191368" y="1469953"/>
                  <a:pt x="6010670" y="1499054"/>
                </a:cubicBezTo>
                <a:cubicBezTo>
                  <a:pt x="5829972" y="1528155"/>
                  <a:pt x="5537979" y="1490045"/>
                  <a:pt x="5339576" y="1499054"/>
                </a:cubicBezTo>
                <a:cubicBezTo>
                  <a:pt x="5141173" y="1508063"/>
                  <a:pt x="4969268" y="1483498"/>
                  <a:pt x="4756016" y="1499054"/>
                </a:cubicBezTo>
                <a:cubicBezTo>
                  <a:pt x="4542764" y="1514610"/>
                  <a:pt x="4397435" y="1478548"/>
                  <a:pt x="4172455" y="1499054"/>
                </a:cubicBezTo>
                <a:cubicBezTo>
                  <a:pt x="3947475" y="1519560"/>
                  <a:pt x="3879445" y="1477560"/>
                  <a:pt x="3763963" y="1499054"/>
                </a:cubicBezTo>
                <a:cubicBezTo>
                  <a:pt x="3648481" y="1520548"/>
                  <a:pt x="3602922" y="1464317"/>
                  <a:pt x="3443005" y="1499054"/>
                </a:cubicBezTo>
                <a:cubicBezTo>
                  <a:pt x="3283088" y="1533791"/>
                  <a:pt x="3173959" y="1478012"/>
                  <a:pt x="3034513" y="1499054"/>
                </a:cubicBezTo>
                <a:cubicBezTo>
                  <a:pt x="2895067" y="1520096"/>
                  <a:pt x="2569382" y="1421170"/>
                  <a:pt x="2275885" y="1499054"/>
                </a:cubicBezTo>
                <a:cubicBezTo>
                  <a:pt x="1982388" y="1576938"/>
                  <a:pt x="1816569" y="1433654"/>
                  <a:pt x="1517257" y="1499054"/>
                </a:cubicBezTo>
                <a:cubicBezTo>
                  <a:pt x="1217945" y="1564454"/>
                  <a:pt x="1289120" y="1477104"/>
                  <a:pt x="1108764" y="1499054"/>
                </a:cubicBezTo>
                <a:cubicBezTo>
                  <a:pt x="928408" y="1521004"/>
                  <a:pt x="404039" y="1443054"/>
                  <a:pt x="0" y="1499054"/>
                </a:cubicBezTo>
                <a:cubicBezTo>
                  <a:pt x="-41680" y="1370274"/>
                  <a:pt x="7476" y="1229157"/>
                  <a:pt x="0" y="984379"/>
                </a:cubicBezTo>
                <a:cubicBezTo>
                  <a:pt x="-7476" y="739601"/>
                  <a:pt x="33281" y="682681"/>
                  <a:pt x="0" y="499685"/>
                </a:cubicBezTo>
                <a:cubicBezTo>
                  <a:pt x="-33281" y="316689"/>
                  <a:pt x="46756" y="214009"/>
                  <a:pt x="0" y="0"/>
                </a:cubicBezTo>
                <a:close/>
              </a:path>
              <a:path w="8753403" h="1499054" stroke="0" extrusionOk="0">
                <a:moveTo>
                  <a:pt x="0" y="0"/>
                </a:moveTo>
                <a:cubicBezTo>
                  <a:pt x="94571" y="-8933"/>
                  <a:pt x="228285" y="24496"/>
                  <a:pt x="408492" y="0"/>
                </a:cubicBezTo>
                <a:cubicBezTo>
                  <a:pt x="588699" y="-24496"/>
                  <a:pt x="844734" y="30152"/>
                  <a:pt x="1079586" y="0"/>
                </a:cubicBezTo>
                <a:cubicBezTo>
                  <a:pt x="1314438" y="-30152"/>
                  <a:pt x="1281720" y="24303"/>
                  <a:pt x="1400544" y="0"/>
                </a:cubicBezTo>
                <a:cubicBezTo>
                  <a:pt x="1519368" y="-24303"/>
                  <a:pt x="1627526" y="26177"/>
                  <a:pt x="1721503" y="0"/>
                </a:cubicBezTo>
                <a:cubicBezTo>
                  <a:pt x="1815480" y="-26177"/>
                  <a:pt x="2043511" y="43180"/>
                  <a:pt x="2305063" y="0"/>
                </a:cubicBezTo>
                <a:cubicBezTo>
                  <a:pt x="2566615" y="-43180"/>
                  <a:pt x="2814615" y="19738"/>
                  <a:pt x="2976157" y="0"/>
                </a:cubicBezTo>
                <a:cubicBezTo>
                  <a:pt x="3137699" y="-19738"/>
                  <a:pt x="3323368" y="63759"/>
                  <a:pt x="3647251" y="0"/>
                </a:cubicBezTo>
                <a:cubicBezTo>
                  <a:pt x="3971134" y="-63759"/>
                  <a:pt x="3938890" y="41509"/>
                  <a:pt x="4143277" y="0"/>
                </a:cubicBezTo>
                <a:cubicBezTo>
                  <a:pt x="4347664" y="-41509"/>
                  <a:pt x="4484644" y="33746"/>
                  <a:pt x="4726838" y="0"/>
                </a:cubicBezTo>
                <a:cubicBezTo>
                  <a:pt x="4969032" y="-33746"/>
                  <a:pt x="5131952" y="87546"/>
                  <a:pt x="5485466" y="0"/>
                </a:cubicBezTo>
                <a:cubicBezTo>
                  <a:pt x="5838980" y="-87546"/>
                  <a:pt x="5866522" y="28542"/>
                  <a:pt x="6069026" y="0"/>
                </a:cubicBezTo>
                <a:cubicBezTo>
                  <a:pt x="6271530" y="-28542"/>
                  <a:pt x="6387742" y="25203"/>
                  <a:pt x="6652586" y="0"/>
                </a:cubicBezTo>
                <a:cubicBezTo>
                  <a:pt x="6917430" y="-25203"/>
                  <a:pt x="7167260" y="37816"/>
                  <a:pt x="7323681" y="0"/>
                </a:cubicBezTo>
                <a:cubicBezTo>
                  <a:pt x="7480102" y="-37816"/>
                  <a:pt x="7827532" y="28532"/>
                  <a:pt x="8082309" y="0"/>
                </a:cubicBezTo>
                <a:cubicBezTo>
                  <a:pt x="8337086" y="-28532"/>
                  <a:pt x="8442046" y="7246"/>
                  <a:pt x="8753403" y="0"/>
                </a:cubicBezTo>
                <a:cubicBezTo>
                  <a:pt x="8807440" y="158445"/>
                  <a:pt x="8739541" y="270571"/>
                  <a:pt x="8753403" y="469704"/>
                </a:cubicBezTo>
                <a:cubicBezTo>
                  <a:pt x="8767265" y="668837"/>
                  <a:pt x="8735432" y="764048"/>
                  <a:pt x="8753403" y="954398"/>
                </a:cubicBezTo>
                <a:cubicBezTo>
                  <a:pt x="8771374" y="1144748"/>
                  <a:pt x="8706680" y="1257858"/>
                  <a:pt x="8753403" y="1499054"/>
                </a:cubicBezTo>
                <a:cubicBezTo>
                  <a:pt x="8622064" y="1544533"/>
                  <a:pt x="8412439" y="1498372"/>
                  <a:pt x="8169843" y="1499054"/>
                </a:cubicBezTo>
                <a:cubicBezTo>
                  <a:pt x="7927247" y="1499736"/>
                  <a:pt x="7831750" y="1467602"/>
                  <a:pt x="7586283" y="1499054"/>
                </a:cubicBezTo>
                <a:cubicBezTo>
                  <a:pt x="7340816" y="1530506"/>
                  <a:pt x="7119281" y="1469067"/>
                  <a:pt x="6915188" y="1499054"/>
                </a:cubicBezTo>
                <a:cubicBezTo>
                  <a:pt x="6711096" y="1529041"/>
                  <a:pt x="6527237" y="1495719"/>
                  <a:pt x="6244094" y="1499054"/>
                </a:cubicBezTo>
                <a:cubicBezTo>
                  <a:pt x="5960951" y="1502389"/>
                  <a:pt x="6055413" y="1479922"/>
                  <a:pt x="5923136" y="1499054"/>
                </a:cubicBezTo>
                <a:cubicBezTo>
                  <a:pt x="5790859" y="1518186"/>
                  <a:pt x="5694351" y="1487971"/>
                  <a:pt x="5602178" y="1499054"/>
                </a:cubicBezTo>
                <a:cubicBezTo>
                  <a:pt x="5510005" y="1510137"/>
                  <a:pt x="5231940" y="1496390"/>
                  <a:pt x="5106152" y="1499054"/>
                </a:cubicBezTo>
                <a:cubicBezTo>
                  <a:pt x="4980364" y="1501718"/>
                  <a:pt x="4666427" y="1484407"/>
                  <a:pt x="4435058" y="1499054"/>
                </a:cubicBezTo>
                <a:cubicBezTo>
                  <a:pt x="4203689" y="1513701"/>
                  <a:pt x="4055528" y="1434806"/>
                  <a:pt x="3763963" y="1499054"/>
                </a:cubicBezTo>
                <a:cubicBezTo>
                  <a:pt x="3472399" y="1563302"/>
                  <a:pt x="3427833" y="1493932"/>
                  <a:pt x="3180403" y="1499054"/>
                </a:cubicBezTo>
                <a:cubicBezTo>
                  <a:pt x="2932973" y="1504176"/>
                  <a:pt x="2988703" y="1463372"/>
                  <a:pt x="2859445" y="1499054"/>
                </a:cubicBezTo>
                <a:cubicBezTo>
                  <a:pt x="2730187" y="1534736"/>
                  <a:pt x="2541138" y="1441532"/>
                  <a:pt x="2275885" y="1499054"/>
                </a:cubicBezTo>
                <a:cubicBezTo>
                  <a:pt x="2010632" y="1556576"/>
                  <a:pt x="2023779" y="1479704"/>
                  <a:pt x="1954927" y="1499054"/>
                </a:cubicBezTo>
                <a:cubicBezTo>
                  <a:pt x="1886075" y="1518404"/>
                  <a:pt x="1524294" y="1491393"/>
                  <a:pt x="1196298" y="1499054"/>
                </a:cubicBezTo>
                <a:cubicBezTo>
                  <a:pt x="868302" y="1506715"/>
                  <a:pt x="431649" y="1484660"/>
                  <a:pt x="0" y="1499054"/>
                </a:cubicBezTo>
                <a:cubicBezTo>
                  <a:pt x="-40548" y="1398851"/>
                  <a:pt x="17284" y="1227311"/>
                  <a:pt x="0" y="1044341"/>
                </a:cubicBezTo>
                <a:cubicBezTo>
                  <a:pt x="-17284" y="861371"/>
                  <a:pt x="34826" y="775884"/>
                  <a:pt x="0" y="574637"/>
                </a:cubicBezTo>
                <a:cubicBezTo>
                  <a:pt x="-34826" y="373390"/>
                  <a:pt x="25425" y="238226"/>
                  <a:pt x="0" y="0"/>
                </a:cubicBezTo>
                <a:close/>
              </a:path>
            </a:pathLst>
          </a:custGeom>
          <a:ln>
            <a:solidFill>
              <a:schemeClr val="tx1"/>
            </a:solidFill>
            <a:extLst>
              <a:ext uri="{C807C97D-BFC1-408E-A445-0C87EB9F89A2}">
                <ask:lineSketchStyleProps xmlns:ask="http://schemas.microsoft.com/office/drawing/2018/sketchyshapes" sd="2050570224">
                  <a:prstGeom prst="rect">
                    <a:avLst/>
                  </a:prstGeom>
                  <ask:type>
                    <ask:lineSketchScribble/>
                  </ask:type>
                </ask:lineSketchStyleProps>
              </a:ext>
            </a:extLst>
          </a:ln>
        </p:spPr>
      </p:pic>
      <p:pic>
        <p:nvPicPr>
          <p:cNvPr id="7" name="Picture 6">
            <a:extLst>
              <a:ext uri="{FF2B5EF4-FFF2-40B4-BE49-F238E27FC236}">
                <a16:creationId xmlns:a16="http://schemas.microsoft.com/office/drawing/2014/main" id="{DEA7385F-DDE5-48FE-B432-3133D1A3D6F0}"/>
              </a:ext>
            </a:extLst>
          </p:cNvPr>
          <p:cNvPicPr>
            <a:picLocks noChangeAspect="1"/>
          </p:cNvPicPr>
          <p:nvPr/>
        </p:nvPicPr>
        <p:blipFill>
          <a:blip r:embed="rId3"/>
          <a:stretch>
            <a:fillRect/>
          </a:stretch>
        </p:blipFill>
        <p:spPr>
          <a:xfrm>
            <a:off x="2308242" y="4616692"/>
            <a:ext cx="5937251" cy="1663146"/>
          </a:xfrm>
          <a:prstGeom prst="rect">
            <a:avLst/>
          </a:prstGeom>
          <a:ln>
            <a:solidFill>
              <a:schemeClr val="tx1"/>
            </a:solidFill>
            <a:prstDash val="lgDash"/>
          </a:ln>
        </p:spPr>
      </p:pic>
      <p:sp>
        <p:nvSpPr>
          <p:cNvPr id="42" name="TextBox 41">
            <a:extLst>
              <a:ext uri="{FF2B5EF4-FFF2-40B4-BE49-F238E27FC236}">
                <a16:creationId xmlns:a16="http://schemas.microsoft.com/office/drawing/2014/main" id="{CC6CB321-B6EF-429F-AF41-A8350D7D5972}"/>
              </a:ext>
            </a:extLst>
          </p:cNvPr>
          <p:cNvSpPr txBox="1"/>
          <p:nvPr/>
        </p:nvSpPr>
        <p:spPr>
          <a:xfrm>
            <a:off x="3185525" y="6375753"/>
            <a:ext cx="3769558" cy="369332"/>
          </a:xfrm>
          <a:prstGeom prst="rect">
            <a:avLst/>
          </a:prstGeom>
          <a:noFill/>
        </p:spPr>
        <p:txBody>
          <a:bodyPr wrap="none" rtlCol="0">
            <a:spAutoFit/>
          </a:bodyPr>
          <a:lstStyle/>
          <a:p>
            <a:r>
              <a:rPr lang="en-US" dirty="0"/>
              <a:t>Fig. Min Max Scalar for 0 – 1 range</a:t>
            </a:r>
            <a:endParaRPr lang="en-IN" dirty="0"/>
          </a:p>
        </p:txBody>
      </p:sp>
      <p:sp>
        <p:nvSpPr>
          <p:cNvPr id="51" name="TextBox 50">
            <a:extLst>
              <a:ext uri="{FF2B5EF4-FFF2-40B4-BE49-F238E27FC236}">
                <a16:creationId xmlns:a16="http://schemas.microsoft.com/office/drawing/2014/main" id="{EFEA6AC6-6CD5-4820-9371-5E8BBD9175FF}"/>
              </a:ext>
            </a:extLst>
          </p:cNvPr>
          <p:cNvSpPr txBox="1"/>
          <p:nvPr/>
        </p:nvSpPr>
        <p:spPr>
          <a:xfrm>
            <a:off x="3185525" y="3861857"/>
            <a:ext cx="4362541" cy="369332"/>
          </a:xfrm>
          <a:prstGeom prst="rect">
            <a:avLst/>
          </a:prstGeom>
          <a:noFill/>
        </p:spPr>
        <p:txBody>
          <a:bodyPr wrap="none" rtlCol="0">
            <a:spAutoFit/>
          </a:bodyPr>
          <a:lstStyle/>
          <a:p>
            <a:r>
              <a:rPr lang="en-US" dirty="0"/>
              <a:t>Fig. Google Stock Data from 2015-2018</a:t>
            </a:r>
            <a:endParaRPr lang="en-IN" dirty="0"/>
          </a:p>
        </p:txBody>
      </p:sp>
    </p:spTree>
    <p:extLst>
      <p:ext uri="{BB962C8B-B14F-4D97-AF65-F5344CB8AC3E}">
        <p14:creationId xmlns:p14="http://schemas.microsoft.com/office/powerpoint/2010/main" val="3950332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0FFE6B-91EC-40B9-9537-98979D19A4E3}"/>
              </a:ext>
            </a:extLst>
          </p:cNvPr>
          <p:cNvSpPr>
            <a:spLocks noGrp="1"/>
          </p:cNvSpPr>
          <p:nvPr>
            <p:ph type="title"/>
          </p:nvPr>
        </p:nvSpPr>
        <p:spPr>
          <a:xfrm>
            <a:off x="530225" y="1297963"/>
            <a:ext cx="10881459" cy="852995"/>
          </a:xfrm>
        </p:spPr>
        <p:txBody>
          <a:bodyPr vert="horz" lIns="91440" tIns="45720" rIns="91440" bIns="45720" rtlCol="0" anchor="t">
            <a:normAutofit/>
          </a:bodyPr>
          <a:lstStyle/>
          <a:p>
            <a:pPr>
              <a:spcBef>
                <a:spcPct val="0"/>
              </a:spcBef>
            </a:pPr>
            <a:r>
              <a:rPr lang="en-US" sz="4000" b="1" dirty="0">
                <a:effectLst/>
              </a:rPr>
              <a:t>LSTM Implementation – Split Dataset</a:t>
            </a:r>
            <a:endParaRPr lang="en-US" sz="4000" dirty="0"/>
          </a:p>
        </p:txBody>
      </p:sp>
      <p:grpSp>
        <p:nvGrpSpPr>
          <p:cNvPr id="3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0F32A018-ADF8-47ED-9AD6-D77D69D3F9FD}"/>
              </a:ext>
            </a:extLst>
          </p:cNvPr>
          <p:cNvPicPr>
            <a:picLocks noChangeAspect="1"/>
          </p:cNvPicPr>
          <p:nvPr/>
        </p:nvPicPr>
        <p:blipFill>
          <a:blip r:embed="rId2"/>
          <a:stretch>
            <a:fillRect/>
          </a:stretch>
        </p:blipFill>
        <p:spPr>
          <a:xfrm>
            <a:off x="2235630" y="2747866"/>
            <a:ext cx="6021658" cy="2768801"/>
          </a:xfrm>
          <a:prstGeom prst="rect">
            <a:avLst/>
          </a:prstGeom>
          <a:ln>
            <a:solidFill>
              <a:schemeClr val="tx1"/>
            </a:solidFill>
            <a:prstDash val="lgDashDotDot"/>
          </a:ln>
        </p:spPr>
      </p:pic>
      <p:sp>
        <p:nvSpPr>
          <p:cNvPr id="42" name="TextBox 41">
            <a:extLst>
              <a:ext uri="{FF2B5EF4-FFF2-40B4-BE49-F238E27FC236}">
                <a16:creationId xmlns:a16="http://schemas.microsoft.com/office/drawing/2014/main" id="{F3791A75-CEF0-4496-98D9-34F0021C2396}"/>
              </a:ext>
            </a:extLst>
          </p:cNvPr>
          <p:cNvSpPr txBox="1"/>
          <p:nvPr/>
        </p:nvSpPr>
        <p:spPr>
          <a:xfrm>
            <a:off x="3769266" y="6002668"/>
            <a:ext cx="2608919" cy="369332"/>
          </a:xfrm>
          <a:prstGeom prst="rect">
            <a:avLst/>
          </a:prstGeom>
          <a:noFill/>
        </p:spPr>
        <p:txBody>
          <a:bodyPr wrap="none" rtlCol="0">
            <a:spAutoFit/>
          </a:bodyPr>
          <a:lstStyle/>
          <a:p>
            <a:r>
              <a:rPr lang="en-US" dirty="0"/>
              <a:t>Fig. Train and Test Data</a:t>
            </a:r>
            <a:endParaRPr lang="en-IN" dirty="0"/>
          </a:p>
        </p:txBody>
      </p:sp>
    </p:spTree>
    <p:extLst>
      <p:ext uri="{BB962C8B-B14F-4D97-AF65-F5344CB8AC3E}">
        <p14:creationId xmlns:p14="http://schemas.microsoft.com/office/powerpoint/2010/main" val="3551998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0FFE6B-91EC-40B9-9537-98979D19A4E3}"/>
              </a:ext>
            </a:extLst>
          </p:cNvPr>
          <p:cNvSpPr>
            <a:spLocks noGrp="1"/>
          </p:cNvSpPr>
          <p:nvPr>
            <p:ph type="title"/>
          </p:nvPr>
        </p:nvSpPr>
        <p:spPr>
          <a:xfrm>
            <a:off x="259161" y="136628"/>
            <a:ext cx="11673677" cy="852995"/>
          </a:xfrm>
        </p:spPr>
        <p:txBody>
          <a:bodyPr vert="horz" lIns="91440" tIns="45720" rIns="91440" bIns="45720" rtlCol="0" anchor="t">
            <a:normAutofit fontScale="90000"/>
          </a:bodyPr>
          <a:lstStyle/>
          <a:p>
            <a:pPr>
              <a:spcBef>
                <a:spcPct val="0"/>
              </a:spcBef>
            </a:pPr>
            <a:r>
              <a:rPr lang="en-US" sz="4000" b="1" dirty="0">
                <a:effectLst/>
              </a:rPr>
              <a:t>LSTM Implementation –LSTM Model Parameters</a:t>
            </a:r>
            <a:endParaRPr lang="en-US" sz="4000" dirty="0"/>
          </a:p>
        </p:txBody>
      </p:sp>
      <p:grpSp>
        <p:nvGrpSpPr>
          <p:cNvPr id="3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9D233051-1D77-403C-814C-E4C92153D3BD}"/>
              </a:ext>
            </a:extLst>
          </p:cNvPr>
          <p:cNvSpPr txBox="1"/>
          <p:nvPr/>
        </p:nvSpPr>
        <p:spPr>
          <a:xfrm>
            <a:off x="1016307" y="1251451"/>
            <a:ext cx="9843791" cy="5632311"/>
          </a:xfrm>
          <a:prstGeom prst="rect">
            <a:avLst/>
          </a:prstGeom>
          <a:noFill/>
        </p:spPr>
        <p:txBody>
          <a:bodyPr wrap="square" rtlCol="0">
            <a:spAutoFit/>
          </a:bodyPr>
          <a:lstStyle/>
          <a:p>
            <a:r>
              <a:rPr lang="en-US" b="1" i="0" dirty="0">
                <a:solidFill>
                  <a:srgbClr val="232629"/>
                </a:solidFill>
                <a:effectLst/>
              </a:rPr>
              <a:t>Hidden nodes</a:t>
            </a:r>
            <a:r>
              <a:rPr lang="en-US" b="0" i="0" dirty="0">
                <a:solidFill>
                  <a:srgbClr val="232629"/>
                </a:solidFill>
                <a:effectLst/>
              </a:rPr>
              <a:t> </a:t>
            </a:r>
            <a:r>
              <a:rPr lang="en-US" dirty="0">
                <a:solidFill>
                  <a:srgbClr val="232629"/>
                </a:solidFill>
              </a:rPr>
              <a:t>:</a:t>
            </a:r>
            <a:r>
              <a:rPr lang="en-US" b="0" i="0" dirty="0">
                <a:solidFill>
                  <a:srgbClr val="232629"/>
                </a:solidFill>
                <a:effectLst/>
              </a:rPr>
              <a:t> This is the number of neurons of the LSTM. If you have a higher number, the network gets more powerful.</a:t>
            </a:r>
          </a:p>
          <a:p>
            <a:endParaRPr lang="en-US" b="0" i="0" dirty="0">
              <a:solidFill>
                <a:srgbClr val="232629"/>
              </a:solidFill>
              <a:effectLst/>
            </a:endParaRPr>
          </a:p>
          <a:p>
            <a:r>
              <a:rPr lang="en-US" b="1" dirty="0">
                <a:solidFill>
                  <a:srgbClr val="232629"/>
                </a:solidFill>
              </a:rPr>
              <a:t>T</a:t>
            </a:r>
            <a:r>
              <a:rPr lang="en-US" b="1" i="0" dirty="0">
                <a:solidFill>
                  <a:srgbClr val="232629"/>
                </a:solidFill>
                <a:effectLst/>
              </a:rPr>
              <a:t>imesteps</a:t>
            </a:r>
            <a:r>
              <a:rPr lang="en-US" b="0" i="0" dirty="0">
                <a:solidFill>
                  <a:srgbClr val="232629"/>
                </a:solidFill>
                <a:effectLst/>
              </a:rPr>
              <a:t> : the number of timesteps you want to consider.</a:t>
            </a:r>
          </a:p>
          <a:p>
            <a:endParaRPr lang="en-US" dirty="0">
              <a:solidFill>
                <a:srgbClr val="232629"/>
              </a:solidFill>
            </a:endParaRPr>
          </a:p>
          <a:p>
            <a:r>
              <a:rPr lang="en-US" b="1" i="0" dirty="0">
                <a:solidFill>
                  <a:srgbClr val="232629"/>
                </a:solidFill>
                <a:effectLst/>
              </a:rPr>
              <a:t>Learning rate</a:t>
            </a:r>
            <a:r>
              <a:rPr lang="en-US" b="0" i="0" dirty="0">
                <a:solidFill>
                  <a:srgbClr val="232629"/>
                </a:solidFill>
                <a:effectLst/>
              </a:rPr>
              <a:t> </a:t>
            </a:r>
            <a:r>
              <a:rPr lang="en-US" dirty="0">
                <a:solidFill>
                  <a:srgbClr val="232629"/>
                </a:solidFill>
              </a:rPr>
              <a:t>:</a:t>
            </a:r>
            <a:r>
              <a:rPr lang="en-US" b="0" i="0" dirty="0">
                <a:solidFill>
                  <a:srgbClr val="232629"/>
                </a:solidFill>
                <a:effectLst/>
              </a:rPr>
              <a:t> Indicates, how much the weights are updated per batch.</a:t>
            </a:r>
          </a:p>
          <a:p>
            <a:endParaRPr lang="en-US" dirty="0">
              <a:solidFill>
                <a:srgbClr val="232629"/>
              </a:solidFill>
            </a:endParaRPr>
          </a:p>
          <a:p>
            <a:r>
              <a:rPr lang="en-US" b="1" i="0" dirty="0">
                <a:solidFill>
                  <a:srgbClr val="212121"/>
                </a:solidFill>
                <a:effectLst/>
              </a:rPr>
              <a:t>Batch size</a:t>
            </a:r>
            <a:r>
              <a:rPr lang="en-US" b="0" i="0" dirty="0">
                <a:solidFill>
                  <a:srgbClr val="212121"/>
                </a:solidFill>
                <a:effectLst/>
              </a:rPr>
              <a:t> : how many samples in each batch during training and testing</a:t>
            </a:r>
          </a:p>
          <a:p>
            <a:endParaRPr lang="en-US" dirty="0">
              <a:solidFill>
                <a:srgbClr val="232629"/>
              </a:solidFill>
            </a:endParaRPr>
          </a:p>
          <a:p>
            <a:r>
              <a:rPr lang="en-US" b="1" i="0" dirty="0">
                <a:solidFill>
                  <a:srgbClr val="212121"/>
                </a:solidFill>
                <a:effectLst/>
              </a:rPr>
              <a:t>Features </a:t>
            </a:r>
            <a:r>
              <a:rPr lang="en-US" b="0" i="0" dirty="0">
                <a:solidFill>
                  <a:srgbClr val="212121"/>
                </a:solidFill>
                <a:effectLst/>
              </a:rPr>
              <a:t>: how many dimensions are used to represent a data in one time step.</a:t>
            </a:r>
          </a:p>
          <a:p>
            <a:endParaRPr lang="en-US" dirty="0">
              <a:solidFill>
                <a:srgbClr val="212121"/>
              </a:solidFill>
            </a:endParaRPr>
          </a:p>
          <a:p>
            <a:r>
              <a:rPr lang="en-US" b="1" i="0" dirty="0">
                <a:solidFill>
                  <a:srgbClr val="212529"/>
                </a:solidFill>
                <a:effectLst/>
              </a:rPr>
              <a:t>Units </a:t>
            </a:r>
            <a:r>
              <a:rPr lang="en-US" b="0" i="0" dirty="0">
                <a:solidFill>
                  <a:srgbClr val="212529"/>
                </a:solidFill>
                <a:effectLst/>
              </a:rPr>
              <a:t>: Positive integer, dimensionality of the output space.</a:t>
            </a:r>
          </a:p>
          <a:p>
            <a:endParaRPr lang="en-US" dirty="0">
              <a:solidFill>
                <a:srgbClr val="212529"/>
              </a:solidFill>
            </a:endParaRPr>
          </a:p>
          <a:p>
            <a:r>
              <a:rPr lang="en-US" b="1" i="0" dirty="0">
                <a:solidFill>
                  <a:srgbClr val="212529"/>
                </a:solidFill>
                <a:effectLst/>
              </a:rPr>
              <a:t>Activation </a:t>
            </a:r>
            <a:r>
              <a:rPr lang="en-US" b="0" i="0" dirty="0">
                <a:solidFill>
                  <a:srgbClr val="212529"/>
                </a:solidFill>
                <a:effectLst/>
              </a:rPr>
              <a:t>: Activation function to use.</a:t>
            </a:r>
          </a:p>
          <a:p>
            <a:endParaRPr lang="en-US" dirty="0">
              <a:solidFill>
                <a:srgbClr val="212529"/>
              </a:solidFill>
            </a:endParaRPr>
          </a:p>
          <a:p>
            <a:r>
              <a:rPr lang="en-US" b="1" i="0" dirty="0">
                <a:solidFill>
                  <a:srgbClr val="212529"/>
                </a:solidFill>
                <a:effectLst/>
              </a:rPr>
              <a:t>Dropout </a:t>
            </a:r>
            <a:r>
              <a:rPr lang="en-US" b="0" i="0" dirty="0">
                <a:solidFill>
                  <a:srgbClr val="212529"/>
                </a:solidFill>
                <a:effectLst/>
              </a:rPr>
              <a:t>: Fraction of the units to drop for the linear transformation</a:t>
            </a:r>
          </a:p>
          <a:p>
            <a:endParaRPr lang="en-US" dirty="0">
              <a:solidFill>
                <a:srgbClr val="212529"/>
              </a:solidFill>
            </a:endParaRPr>
          </a:p>
          <a:p>
            <a:r>
              <a:rPr lang="en-US" b="1" i="0" dirty="0">
                <a:solidFill>
                  <a:srgbClr val="212529"/>
                </a:solidFill>
                <a:effectLst/>
              </a:rPr>
              <a:t>Return sequences</a:t>
            </a:r>
            <a:r>
              <a:rPr lang="en-US" b="0" i="0" dirty="0">
                <a:solidFill>
                  <a:srgbClr val="212529"/>
                </a:solidFill>
                <a:effectLst/>
              </a:rPr>
              <a:t>: Boolean. Whether to return the last output. in the output sequence, or the full sequence.</a:t>
            </a:r>
          </a:p>
          <a:p>
            <a:endParaRPr lang="en-IN" dirty="0"/>
          </a:p>
        </p:txBody>
      </p:sp>
    </p:spTree>
    <p:extLst>
      <p:ext uri="{BB962C8B-B14F-4D97-AF65-F5344CB8AC3E}">
        <p14:creationId xmlns:p14="http://schemas.microsoft.com/office/powerpoint/2010/main" val="2886627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2746-9AFD-41C6-B03B-533FAA2E3507}"/>
              </a:ext>
            </a:extLst>
          </p:cNvPr>
          <p:cNvSpPr>
            <a:spLocks noGrp="1"/>
          </p:cNvSpPr>
          <p:nvPr>
            <p:ph type="title"/>
          </p:nvPr>
        </p:nvSpPr>
        <p:spPr>
          <a:xfrm>
            <a:off x="3461944" y="128246"/>
            <a:ext cx="4863190" cy="1144682"/>
          </a:xfrm>
        </p:spPr>
        <p:txBody>
          <a:bodyPr/>
          <a:lstStyle/>
          <a:p>
            <a:r>
              <a:rPr lang="en-US" dirty="0"/>
              <a:t>LSTM PREDICTION</a:t>
            </a:r>
            <a:endParaRPr lang="en-IN" dirty="0"/>
          </a:p>
        </p:txBody>
      </p:sp>
      <p:pic>
        <p:nvPicPr>
          <p:cNvPr id="5" name="Picture 4" descr="Graphical user interface, chart&#10;&#10;Description automatically generated">
            <a:extLst>
              <a:ext uri="{FF2B5EF4-FFF2-40B4-BE49-F238E27FC236}">
                <a16:creationId xmlns:a16="http://schemas.microsoft.com/office/drawing/2014/main" id="{9340A03E-965C-4BFD-96FF-DFBBF0F30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996"/>
            <a:ext cx="12192000" cy="4585100"/>
          </a:xfrm>
          <a:prstGeom prst="rect">
            <a:avLst/>
          </a:prstGeom>
        </p:spPr>
      </p:pic>
      <p:sp>
        <p:nvSpPr>
          <p:cNvPr id="6" name="TextBox 5">
            <a:extLst>
              <a:ext uri="{FF2B5EF4-FFF2-40B4-BE49-F238E27FC236}">
                <a16:creationId xmlns:a16="http://schemas.microsoft.com/office/drawing/2014/main" id="{764E9312-B7AB-409A-9040-157485AACA5A}"/>
              </a:ext>
            </a:extLst>
          </p:cNvPr>
          <p:cNvSpPr txBox="1"/>
          <p:nvPr/>
        </p:nvSpPr>
        <p:spPr>
          <a:xfrm>
            <a:off x="3802197" y="6360422"/>
            <a:ext cx="4240392" cy="369332"/>
          </a:xfrm>
          <a:prstGeom prst="rect">
            <a:avLst/>
          </a:prstGeom>
          <a:noFill/>
        </p:spPr>
        <p:txBody>
          <a:bodyPr wrap="none" rtlCol="0">
            <a:spAutoFit/>
          </a:bodyPr>
          <a:lstStyle/>
          <a:p>
            <a:r>
              <a:rPr lang="en-US" dirty="0"/>
              <a:t>Fig. LSTM prediction for </a:t>
            </a:r>
            <a:r>
              <a:rPr lang="en-US"/>
              <a:t>Google Stock</a:t>
            </a:r>
            <a:endParaRPr lang="en-IN" dirty="0"/>
          </a:p>
        </p:txBody>
      </p:sp>
    </p:spTree>
    <p:extLst>
      <p:ext uri="{BB962C8B-B14F-4D97-AF65-F5344CB8AC3E}">
        <p14:creationId xmlns:p14="http://schemas.microsoft.com/office/powerpoint/2010/main" val="20062562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A90E-4995-4034-AB4F-A391E01CB26C}"/>
              </a:ext>
            </a:extLst>
          </p:cNvPr>
          <p:cNvSpPr>
            <a:spLocks noGrp="1"/>
          </p:cNvSpPr>
          <p:nvPr>
            <p:ph type="title"/>
          </p:nvPr>
        </p:nvSpPr>
        <p:spPr>
          <a:xfrm>
            <a:off x="530352" y="638176"/>
            <a:ext cx="4266544" cy="2861770"/>
          </a:xfrm>
        </p:spPr>
        <p:txBody>
          <a:bodyPr anchor="b">
            <a:normAutofit/>
          </a:bodyPr>
          <a:lstStyle/>
          <a:p>
            <a:r>
              <a:rPr lang="en-US"/>
              <a:t>PROCESS</a:t>
            </a:r>
          </a:p>
        </p:txBody>
      </p:sp>
      <p:graphicFrame>
        <p:nvGraphicFramePr>
          <p:cNvPr id="5" name="Content Placeholder 2">
            <a:extLst>
              <a:ext uri="{FF2B5EF4-FFF2-40B4-BE49-F238E27FC236}">
                <a16:creationId xmlns:a16="http://schemas.microsoft.com/office/drawing/2014/main" id="{D8D6BE83-6BD7-441B-8198-93002835977F}"/>
              </a:ext>
            </a:extLst>
          </p:cNvPr>
          <p:cNvGraphicFramePr>
            <a:graphicFrameLocks noGrp="1"/>
          </p:cNvGraphicFramePr>
          <p:nvPr>
            <p:ph idx="1"/>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Arrow Connector 3">
            <a:extLst>
              <a:ext uri="{FF2B5EF4-FFF2-40B4-BE49-F238E27FC236}">
                <a16:creationId xmlns:a16="http://schemas.microsoft.com/office/drawing/2014/main" id="{A4BCD4AB-8170-48FA-B311-B4F865E3448F}"/>
              </a:ext>
            </a:extLst>
          </p:cNvPr>
          <p:cNvCxnSpPr/>
          <p:nvPr/>
        </p:nvCxnSpPr>
        <p:spPr>
          <a:xfrm>
            <a:off x="6457665" y="1023583"/>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E82EFAB-DD29-4305-A7ED-28AB330F68F6}"/>
              </a:ext>
            </a:extLst>
          </p:cNvPr>
          <p:cNvCxnSpPr/>
          <p:nvPr/>
        </p:nvCxnSpPr>
        <p:spPr>
          <a:xfrm>
            <a:off x="6457665" y="1721894"/>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CB12FACC-46EC-4D45-8D3C-C7F7035712F5}"/>
              </a:ext>
            </a:extLst>
          </p:cNvPr>
          <p:cNvCxnSpPr/>
          <p:nvPr/>
        </p:nvCxnSpPr>
        <p:spPr>
          <a:xfrm>
            <a:off x="6457665" y="2472520"/>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5F6C6961-6912-4972-9E66-1859798FDE7F}"/>
              </a:ext>
            </a:extLst>
          </p:cNvPr>
          <p:cNvCxnSpPr/>
          <p:nvPr/>
        </p:nvCxnSpPr>
        <p:spPr>
          <a:xfrm>
            <a:off x="6473587" y="319969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0BF613ED-75C0-4EB2-A2EB-0B392E855784}"/>
              </a:ext>
            </a:extLst>
          </p:cNvPr>
          <p:cNvCxnSpPr/>
          <p:nvPr/>
        </p:nvCxnSpPr>
        <p:spPr>
          <a:xfrm>
            <a:off x="6475861" y="3973773"/>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D7A6C02F-C1C6-4FAB-9532-0FCEA7ED97B7}"/>
              </a:ext>
            </a:extLst>
          </p:cNvPr>
          <p:cNvCxnSpPr/>
          <p:nvPr/>
        </p:nvCxnSpPr>
        <p:spPr>
          <a:xfrm>
            <a:off x="6475861" y="4656162"/>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7705AF51-DC74-4C3B-A1CA-014D60F2B288}"/>
              </a:ext>
            </a:extLst>
          </p:cNvPr>
          <p:cNvCxnSpPr/>
          <p:nvPr/>
        </p:nvCxnSpPr>
        <p:spPr>
          <a:xfrm>
            <a:off x="6475861" y="536584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Oval 5" descr="start">
            <a:extLst>
              <a:ext uri="{FF2B5EF4-FFF2-40B4-BE49-F238E27FC236}">
                <a16:creationId xmlns:a16="http://schemas.microsoft.com/office/drawing/2014/main" id="{7C18238F-8209-4337-8AB8-E52CD88F5416}"/>
              </a:ext>
            </a:extLst>
          </p:cNvPr>
          <p:cNvSpPr/>
          <p:nvPr/>
        </p:nvSpPr>
        <p:spPr>
          <a:xfrm>
            <a:off x="5977717" y="-117703"/>
            <a:ext cx="959893" cy="494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endParaRPr lang="en-IN" dirty="0"/>
          </a:p>
        </p:txBody>
      </p:sp>
      <p:cxnSp>
        <p:nvCxnSpPr>
          <p:cNvPr id="48" name="Straight Arrow Connector 47">
            <a:extLst>
              <a:ext uri="{FF2B5EF4-FFF2-40B4-BE49-F238E27FC236}">
                <a16:creationId xmlns:a16="http://schemas.microsoft.com/office/drawing/2014/main" id="{7B76B01E-92E3-411E-902F-CCD6156EE64A}"/>
              </a:ext>
            </a:extLst>
          </p:cNvPr>
          <p:cNvCxnSpPr/>
          <p:nvPr/>
        </p:nvCxnSpPr>
        <p:spPr>
          <a:xfrm>
            <a:off x="6457663" y="376749"/>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Oval 56" descr="start">
            <a:extLst>
              <a:ext uri="{FF2B5EF4-FFF2-40B4-BE49-F238E27FC236}">
                <a16:creationId xmlns:a16="http://schemas.microsoft.com/office/drawing/2014/main" id="{A4C1ABA5-D918-4722-B361-844709210FDD}"/>
              </a:ext>
            </a:extLst>
          </p:cNvPr>
          <p:cNvSpPr/>
          <p:nvPr/>
        </p:nvSpPr>
        <p:spPr>
          <a:xfrm>
            <a:off x="5993640" y="6384635"/>
            <a:ext cx="959893" cy="4944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end</a:t>
            </a:r>
            <a:endParaRPr lang="en-IN" dirty="0"/>
          </a:p>
        </p:txBody>
      </p:sp>
      <p:cxnSp>
        <p:nvCxnSpPr>
          <p:cNvPr id="58" name="Straight Arrow Connector 57">
            <a:extLst>
              <a:ext uri="{FF2B5EF4-FFF2-40B4-BE49-F238E27FC236}">
                <a16:creationId xmlns:a16="http://schemas.microsoft.com/office/drawing/2014/main" id="{A03396DA-AE2C-4AE2-A887-EDA278895C3A}"/>
              </a:ext>
            </a:extLst>
          </p:cNvPr>
          <p:cNvCxnSpPr/>
          <p:nvPr/>
        </p:nvCxnSpPr>
        <p:spPr>
          <a:xfrm>
            <a:off x="6464482" y="6052986"/>
            <a:ext cx="0" cy="300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D2E3A1F3-8B8E-40DC-81EE-8EA46690A19C}"/>
              </a:ext>
            </a:extLst>
          </p:cNvPr>
          <p:cNvSpPr/>
          <p:nvPr/>
        </p:nvSpPr>
        <p:spPr>
          <a:xfrm>
            <a:off x="5513696" y="638176"/>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CD20344F-7848-489B-BD61-BDCA96F71EB3}"/>
              </a:ext>
            </a:extLst>
          </p:cNvPr>
          <p:cNvSpPr/>
          <p:nvPr/>
        </p:nvSpPr>
        <p:spPr>
          <a:xfrm>
            <a:off x="5513696" y="1322703"/>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C5828111-5C93-4F13-B4A1-E054595D4F46}"/>
              </a:ext>
            </a:extLst>
          </p:cNvPr>
          <p:cNvSpPr/>
          <p:nvPr/>
        </p:nvSpPr>
        <p:spPr>
          <a:xfrm>
            <a:off x="5513695" y="2047709"/>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93FE932A-F4EF-4291-95B5-833D48E96D67}"/>
              </a:ext>
            </a:extLst>
          </p:cNvPr>
          <p:cNvSpPr/>
          <p:nvPr/>
        </p:nvSpPr>
        <p:spPr>
          <a:xfrm>
            <a:off x="5513694" y="2770055"/>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E588C665-0E94-4631-8C7E-33F9DCC67BAF}"/>
              </a:ext>
            </a:extLst>
          </p:cNvPr>
          <p:cNvSpPr/>
          <p:nvPr/>
        </p:nvSpPr>
        <p:spPr>
          <a:xfrm>
            <a:off x="5513694" y="3507014"/>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a:extLst>
              <a:ext uri="{FF2B5EF4-FFF2-40B4-BE49-F238E27FC236}">
                <a16:creationId xmlns:a16="http://schemas.microsoft.com/office/drawing/2014/main" id="{CD2F1069-DFEB-41AA-9217-DFFB4C68A76C}"/>
              </a:ext>
            </a:extLst>
          </p:cNvPr>
          <p:cNvSpPr/>
          <p:nvPr/>
        </p:nvSpPr>
        <p:spPr>
          <a:xfrm>
            <a:off x="5513693" y="4298712"/>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53E1408F-238D-47B1-9AA8-198594D2AA5B}"/>
              </a:ext>
            </a:extLst>
          </p:cNvPr>
          <p:cNvSpPr/>
          <p:nvPr/>
        </p:nvSpPr>
        <p:spPr>
          <a:xfrm>
            <a:off x="5513693" y="4993689"/>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5077D49C-2C56-4C8E-AEEB-05E114C0F7CE}"/>
              </a:ext>
            </a:extLst>
          </p:cNvPr>
          <p:cNvSpPr/>
          <p:nvPr/>
        </p:nvSpPr>
        <p:spPr>
          <a:xfrm>
            <a:off x="5513692" y="5704666"/>
            <a:ext cx="2224583" cy="3643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6517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4662-B894-414D-8EEE-A9A6D972CB22}"/>
              </a:ext>
            </a:extLst>
          </p:cNvPr>
          <p:cNvSpPr>
            <a:spLocks noGrp="1"/>
          </p:cNvSpPr>
          <p:nvPr>
            <p:ph type="title"/>
          </p:nvPr>
        </p:nvSpPr>
        <p:spPr>
          <a:xfrm>
            <a:off x="400146" y="1310366"/>
            <a:ext cx="4896536" cy="753294"/>
          </a:xfrm>
        </p:spPr>
        <p:txBody>
          <a:bodyPr vert="horz" lIns="91440" tIns="45720" rIns="91440" bIns="45720" rtlCol="0" anchor="b">
            <a:normAutofit/>
          </a:bodyPr>
          <a:lstStyle/>
          <a:p>
            <a:r>
              <a:rPr lang="en-US" sz="4000" dirty="0"/>
              <a:t>REFERENCES</a:t>
            </a:r>
          </a:p>
        </p:txBody>
      </p:sp>
      <p:pic>
        <p:nvPicPr>
          <p:cNvPr id="7" name="Graphic 6" descr="Books">
            <a:extLst>
              <a:ext uri="{FF2B5EF4-FFF2-40B4-BE49-F238E27FC236}">
                <a16:creationId xmlns:a16="http://schemas.microsoft.com/office/drawing/2014/main" id="{A9DB75D9-8C2F-44C5-8E72-53F6993B5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53416" y="555615"/>
            <a:ext cx="2898639" cy="2898639"/>
          </a:xfrm>
          <a:prstGeom prst="rect">
            <a:avLst/>
          </a:prstGeom>
        </p:spPr>
      </p:pic>
      <p:sp>
        <p:nvSpPr>
          <p:cNvPr id="4" name="TextBox 3">
            <a:extLst>
              <a:ext uri="{FF2B5EF4-FFF2-40B4-BE49-F238E27FC236}">
                <a16:creationId xmlns:a16="http://schemas.microsoft.com/office/drawing/2014/main" id="{94AC9502-8EEC-4661-BFE9-44B2A92A01A9}"/>
              </a:ext>
            </a:extLst>
          </p:cNvPr>
          <p:cNvSpPr txBox="1"/>
          <p:nvPr/>
        </p:nvSpPr>
        <p:spPr>
          <a:xfrm>
            <a:off x="224770" y="3191967"/>
            <a:ext cx="11436851" cy="3139321"/>
          </a:xfrm>
          <a:prstGeom prst="rect">
            <a:avLst/>
          </a:prstGeom>
          <a:noFill/>
        </p:spPr>
        <p:txBody>
          <a:bodyPr wrap="square" rtlCol="0">
            <a:spAutoFit/>
          </a:bodyPr>
          <a:lstStyle/>
          <a:p>
            <a:pPr algn="just"/>
            <a:endParaRPr lang="en-IN" dirty="0">
              <a:hlinkClick r:id="rId4">
                <a:extLst>
                  <a:ext uri="{A12FA001-AC4F-418D-AE19-62706E023703}">
                    <ahyp:hlinkClr xmlns:ahyp="http://schemas.microsoft.com/office/drawing/2018/hyperlinkcolor" val="tx"/>
                  </a:ext>
                </a:extLst>
              </a:hlinkClick>
            </a:endParaRPr>
          </a:p>
          <a:p>
            <a:pPr algn="just"/>
            <a:endParaRPr lang="en-IN" dirty="0">
              <a:solidFill>
                <a:srgbClr val="3F60BF"/>
              </a:solidFill>
            </a:endParaRPr>
          </a:p>
          <a:p>
            <a:pPr marL="342900" indent="-342900" algn="just">
              <a:buFont typeface="+mj-lt"/>
              <a:buAutoNum type="arabicPeriod"/>
            </a:pPr>
            <a:r>
              <a:rPr lang="en-IN" sz="1800" b="0" i="0" u="sng" strike="noStrike" dirty="0">
                <a:solidFill>
                  <a:srgbClr val="1155CC"/>
                </a:solidFill>
                <a:effectLst/>
                <a:latin typeface="Arial" panose="020B0604020202020204" pitchFamily="34" charset="0"/>
                <a:hlinkClick r:id="rId5"/>
              </a:rPr>
              <a:t>https://towardsdatascience.com/time-series-forecasting-predicting-stock-prices-using-an-arima-model-2e3b3080bd70</a:t>
            </a:r>
            <a:endParaRPr lang="en-IN" sz="1800" b="0" i="0" u="sng" strike="noStrike" dirty="0">
              <a:solidFill>
                <a:srgbClr val="1155CC"/>
              </a:solidFill>
              <a:effectLst/>
              <a:latin typeface="Arial" panose="020B0604020202020204" pitchFamily="34" charset="0"/>
            </a:endParaRPr>
          </a:p>
          <a:p>
            <a:pPr marL="342900" indent="-342900" algn="just">
              <a:buFont typeface="+mj-lt"/>
              <a:buAutoNum type="arabicPeriod"/>
            </a:pPr>
            <a:endParaRPr lang="en-IN" dirty="0"/>
          </a:p>
          <a:p>
            <a:pPr marL="342900" indent="-342900" algn="just">
              <a:buFont typeface="+mj-lt"/>
              <a:buAutoNum type="arabicPeriod"/>
            </a:pPr>
            <a:r>
              <a:rPr lang="en-IN" dirty="0">
                <a:hlinkClick r:id="rId6"/>
              </a:rPr>
              <a:t>https://github.com/0xpranjal/Stock-Prediction-using-different-models/blob/main/Notebooks/4.%20RNN_seqtovec_seqtoseq.ipynb</a:t>
            </a:r>
            <a:r>
              <a:rPr lang="en-IN" dirty="0"/>
              <a:t> </a:t>
            </a:r>
          </a:p>
          <a:p>
            <a:pPr marL="342900" indent="-342900" algn="just">
              <a:buFont typeface="+mj-lt"/>
              <a:buAutoNum type="arabicPeriod"/>
            </a:pPr>
            <a:endParaRPr lang="en-IN" dirty="0"/>
          </a:p>
          <a:p>
            <a:pPr marL="342900" indent="-342900" algn="just">
              <a:buFont typeface="+mj-lt"/>
              <a:buAutoNum type="arabicPeriod"/>
            </a:pPr>
            <a:r>
              <a:rPr lang="en-IN" dirty="0">
                <a:hlinkClick r:id="rId7"/>
              </a:rPr>
              <a:t>https://github.com/0xpranjal/Stock-Prediction-using-different-models/blob/main/Notebooks/1.%20Time%20Series%20Forecasting%20with%20Naive%2C%20Moving%20Averages%2C%20and%20ARIMA.ipynb</a:t>
            </a:r>
            <a:r>
              <a:rPr lang="en-IN" dirty="0"/>
              <a:t> </a:t>
            </a:r>
          </a:p>
        </p:txBody>
      </p:sp>
    </p:spTree>
    <p:extLst>
      <p:ext uri="{BB962C8B-B14F-4D97-AF65-F5344CB8AC3E}">
        <p14:creationId xmlns:p14="http://schemas.microsoft.com/office/powerpoint/2010/main" val="3815063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92C70-75C8-4514-85D0-574C5C8BD310}"/>
              </a:ext>
            </a:extLst>
          </p:cNvPr>
          <p:cNvSpPr>
            <a:spLocks noGrp="1"/>
          </p:cNvSpPr>
          <p:nvPr>
            <p:ph type="title"/>
          </p:nvPr>
        </p:nvSpPr>
        <p:spPr>
          <a:xfrm>
            <a:off x="2314145" y="1524000"/>
            <a:ext cx="3781856" cy="4359964"/>
          </a:xfrm>
        </p:spPr>
        <p:txBody>
          <a:bodyPr anchor="t">
            <a:normAutofit/>
          </a:bodyPr>
          <a:lstStyle/>
          <a:p>
            <a:r>
              <a:rPr lang="en-US" dirty="0"/>
              <a:t>THANK YOU</a:t>
            </a:r>
            <a:endParaRPr lang="en-IN" dirty="0"/>
          </a:p>
        </p:txBody>
      </p:sp>
      <p:sp>
        <p:nvSpPr>
          <p:cNvPr id="3" name="Content Placeholder 2">
            <a:extLst>
              <a:ext uri="{FF2B5EF4-FFF2-40B4-BE49-F238E27FC236}">
                <a16:creationId xmlns:a16="http://schemas.microsoft.com/office/drawing/2014/main" id="{FC62AB24-EB80-4594-9815-DFC3F09024B1}"/>
              </a:ext>
            </a:extLst>
          </p:cNvPr>
          <p:cNvSpPr>
            <a:spLocks noGrp="1"/>
          </p:cNvSpPr>
          <p:nvPr>
            <p:ph idx="1"/>
          </p:nvPr>
        </p:nvSpPr>
        <p:spPr>
          <a:xfrm>
            <a:off x="6397956" y="1822976"/>
            <a:ext cx="4193458" cy="4060989"/>
          </a:xfrm>
        </p:spPr>
        <p:txBody>
          <a:bodyPr>
            <a:normAutofit/>
          </a:bodyPr>
          <a:lstStyle/>
          <a:p>
            <a:r>
              <a:rPr lang="en-US" dirty="0"/>
              <a:t>ALL</a:t>
            </a:r>
          </a:p>
          <a:p>
            <a:r>
              <a:rPr lang="en-US" dirty="0"/>
              <a:t>OUR GUIDE</a:t>
            </a:r>
          </a:p>
          <a:p>
            <a:r>
              <a:rPr lang="en-US" dirty="0"/>
              <a:t>TEAM</a:t>
            </a:r>
            <a:endParaRPr lang="en-IN" dirty="0"/>
          </a:p>
        </p:txBody>
      </p:sp>
    </p:spTree>
    <p:extLst>
      <p:ext uri="{BB962C8B-B14F-4D97-AF65-F5344CB8AC3E}">
        <p14:creationId xmlns:p14="http://schemas.microsoft.com/office/powerpoint/2010/main" val="632632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3E5372A-686C-4268-B07F-85517ED5DD4F}"/>
              </a:ext>
            </a:extLst>
          </p:cNvPr>
          <p:cNvSpPr>
            <a:spLocks noGrp="1"/>
          </p:cNvSpPr>
          <p:nvPr>
            <p:ph type="title"/>
          </p:nvPr>
        </p:nvSpPr>
        <p:spPr>
          <a:xfrm>
            <a:off x="525717" y="696952"/>
            <a:ext cx="10077196" cy="821794"/>
          </a:xfrm>
        </p:spPr>
        <p:txBody>
          <a:bodyPr>
            <a:normAutofit/>
          </a:bodyPr>
          <a:lstStyle/>
          <a:p>
            <a:r>
              <a:rPr lang="en-US"/>
              <a:t>MOTIVATION OF STUDY</a:t>
            </a:r>
          </a:p>
        </p:txBody>
      </p:sp>
      <p:grpSp>
        <p:nvGrpSpPr>
          <p:cNvPr id="39"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40"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2"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7" name="Freeform: Shape 4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3" name="Content Placeholder 3">
            <a:extLst>
              <a:ext uri="{FF2B5EF4-FFF2-40B4-BE49-F238E27FC236}">
                <a16:creationId xmlns:a16="http://schemas.microsoft.com/office/drawing/2014/main" id="{5225EB08-AFB4-4E7D-9D03-1E1BC42FCD68}"/>
              </a:ext>
            </a:extLst>
          </p:cNvPr>
          <p:cNvGraphicFramePr>
            <a:graphicFrameLocks noGrp="1"/>
          </p:cNvGraphicFramePr>
          <p:nvPr>
            <p:ph idx="1"/>
            <p:extLst>
              <p:ext uri="{D42A27DB-BD31-4B8C-83A1-F6EECF244321}">
                <p14:modId xmlns:p14="http://schemas.microsoft.com/office/powerpoint/2010/main" val="2987570962"/>
              </p:ext>
            </p:extLst>
          </p:nvPr>
        </p:nvGraphicFramePr>
        <p:xfrm>
          <a:off x="525717" y="2054184"/>
          <a:ext cx="9343783" cy="4320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047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Three darts on bullseye">
            <a:extLst>
              <a:ext uri="{FF2B5EF4-FFF2-40B4-BE49-F238E27FC236}">
                <a16:creationId xmlns:a16="http://schemas.microsoft.com/office/drawing/2014/main" id="{B54E7E42-C27F-4F7A-878A-EF37A177C935}"/>
              </a:ext>
            </a:extLst>
          </p:cNvPr>
          <p:cNvPicPr>
            <a:picLocks noChangeAspect="1"/>
          </p:cNvPicPr>
          <p:nvPr/>
        </p:nvPicPr>
        <p:blipFill rotWithShape="1">
          <a:blip r:embed="rId2"/>
          <a:srcRect t="11044" r="4" b="420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4C6BF-6B77-4999-898D-5B9E165C8880}"/>
              </a:ext>
            </a:extLst>
          </p:cNvPr>
          <p:cNvSpPr>
            <a:spLocks noGrp="1"/>
          </p:cNvSpPr>
          <p:nvPr>
            <p:ph type="title"/>
          </p:nvPr>
        </p:nvSpPr>
        <p:spPr>
          <a:xfrm>
            <a:off x="346282" y="844738"/>
            <a:ext cx="5565648" cy="2179601"/>
          </a:xfrm>
        </p:spPr>
        <p:txBody>
          <a:bodyPr vert="horz" lIns="91440" tIns="45720" rIns="91440" bIns="45720" rtlCol="0" anchor="b">
            <a:normAutofit/>
          </a:bodyPr>
          <a:lstStyle/>
          <a:p>
            <a:r>
              <a:rPr lang="en-US" sz="4400" dirty="0">
                <a:solidFill>
                  <a:srgbClr val="FFFFFF"/>
                </a:solidFill>
              </a:rPr>
              <a:t>OBJECTIVE</a:t>
            </a:r>
          </a:p>
        </p:txBody>
      </p:sp>
      <p:sp>
        <p:nvSpPr>
          <p:cNvPr id="3" name="Content Placeholder 2">
            <a:extLst>
              <a:ext uri="{FF2B5EF4-FFF2-40B4-BE49-F238E27FC236}">
                <a16:creationId xmlns:a16="http://schemas.microsoft.com/office/drawing/2014/main" id="{2574FD59-0E72-499D-9F7C-07DA54AC34A1}"/>
              </a:ext>
            </a:extLst>
          </p:cNvPr>
          <p:cNvSpPr>
            <a:spLocks noGrp="1"/>
          </p:cNvSpPr>
          <p:nvPr>
            <p:ph idx="1"/>
          </p:nvPr>
        </p:nvSpPr>
        <p:spPr>
          <a:xfrm>
            <a:off x="119534" y="3528484"/>
            <a:ext cx="5372078" cy="2747154"/>
          </a:xfrm>
        </p:spPr>
        <p:txBody>
          <a:bodyPr vert="horz" lIns="91440" tIns="45720" rIns="91440" bIns="45720" rtlCol="0" anchor="t">
            <a:normAutofit/>
          </a:bodyPr>
          <a:lstStyle/>
          <a:p>
            <a:pPr marL="342900" indent="-342900" algn="just">
              <a:buFont typeface="Wingdings" panose="05000000000000000000" pitchFamily="2" charset="2"/>
              <a:buChar char="Ø"/>
            </a:pPr>
            <a:r>
              <a:rPr lang="en-US" dirty="0">
                <a:solidFill>
                  <a:srgbClr val="FFFFFF"/>
                </a:solidFill>
              </a:rPr>
              <a:t>To design efficient system for predicting the stock market movement using ML .</a:t>
            </a:r>
          </a:p>
          <a:p>
            <a:pPr marL="342900" indent="-342900" algn="just">
              <a:buFont typeface="Wingdings" panose="05000000000000000000" pitchFamily="2" charset="2"/>
              <a:buChar char="Ø"/>
            </a:pPr>
            <a:r>
              <a:rPr lang="en-US" dirty="0">
                <a:solidFill>
                  <a:srgbClr val="FFFFFF"/>
                </a:solidFill>
              </a:rPr>
              <a:t>Specifically, use LSTM method to Predict stock price based on the historical data.</a:t>
            </a:r>
            <a:endParaRPr lang="en-US" dirty="0">
              <a:solidFill>
                <a:schemeClr val="bg1"/>
              </a:solidFill>
              <a:ea typeface="+mn-lt"/>
              <a:cs typeface="+mn-lt"/>
            </a:endParaRPr>
          </a:p>
          <a:p>
            <a:pPr marL="342900" indent="-342900" algn="just">
              <a:buFont typeface="Wingdings" panose="05000000000000000000" pitchFamily="2" charset="2"/>
              <a:buChar char="Ø"/>
            </a:pPr>
            <a:r>
              <a:rPr lang="en-US" dirty="0">
                <a:solidFill>
                  <a:schemeClr val="bg1"/>
                </a:solidFill>
              </a:rPr>
              <a:t>Compare existing methods to show the superiority of LSTM.</a:t>
            </a: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9945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9"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21" name="Picture 4" descr="Light bulb on yellow background with sketched light beams and cord">
            <a:extLst>
              <a:ext uri="{FF2B5EF4-FFF2-40B4-BE49-F238E27FC236}">
                <a16:creationId xmlns:a16="http://schemas.microsoft.com/office/drawing/2014/main" id="{FA5CCCC6-806B-4116-B961-16D2C220DF2C}"/>
              </a:ext>
            </a:extLst>
          </p:cNvPr>
          <p:cNvPicPr>
            <a:picLocks noChangeAspect="1"/>
          </p:cNvPicPr>
          <p:nvPr/>
        </p:nvPicPr>
        <p:blipFill rotWithShape="1">
          <a:blip r:embed="rId2"/>
          <a:srcRect t="8520" r="4" b="4"/>
          <a:stretch/>
        </p:blipFill>
        <p:spPr>
          <a:xfrm>
            <a:off x="20" y="10"/>
            <a:ext cx="12185156" cy="6857990"/>
          </a:xfrm>
          <a:prstGeom prst="rect">
            <a:avLst/>
          </a:prstGeom>
        </p:spPr>
      </p:pic>
      <p:sp>
        <p:nvSpPr>
          <p:cNvPr id="29"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77F69-CD01-4D98-8F04-412D49FE699C}"/>
              </a:ext>
            </a:extLst>
          </p:cNvPr>
          <p:cNvSpPr>
            <a:spLocks noGrp="1"/>
          </p:cNvSpPr>
          <p:nvPr>
            <p:ph type="title"/>
          </p:nvPr>
        </p:nvSpPr>
        <p:spPr>
          <a:xfrm>
            <a:off x="530352" y="799521"/>
            <a:ext cx="5565648" cy="2179601"/>
          </a:xfrm>
        </p:spPr>
        <p:txBody>
          <a:bodyPr vert="horz" lIns="91440" tIns="45720" rIns="91440" bIns="45720" rtlCol="0" anchor="b">
            <a:normAutofit/>
          </a:bodyPr>
          <a:lstStyle/>
          <a:p>
            <a:r>
              <a:rPr lang="en-US" sz="4400" dirty="0">
                <a:solidFill>
                  <a:srgbClr val="FFFFFF"/>
                </a:solidFill>
              </a:rPr>
              <a:t>PROBLEM STATEMENT</a:t>
            </a:r>
          </a:p>
        </p:txBody>
      </p:sp>
      <p:grpSp>
        <p:nvGrpSpPr>
          <p:cNvPr id="31"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Content Placeholder 2">
            <a:extLst>
              <a:ext uri="{FF2B5EF4-FFF2-40B4-BE49-F238E27FC236}">
                <a16:creationId xmlns:a16="http://schemas.microsoft.com/office/drawing/2014/main" id="{0BC96D34-957E-41E3-9287-49A9D0AEBCF7}"/>
              </a:ext>
            </a:extLst>
          </p:cNvPr>
          <p:cNvSpPr>
            <a:spLocks noGrp="1"/>
          </p:cNvSpPr>
          <p:nvPr/>
        </p:nvSpPr>
        <p:spPr>
          <a:xfrm>
            <a:off x="529809" y="3536820"/>
            <a:ext cx="5539460" cy="3247227"/>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ea typeface="+mn-lt"/>
                <a:cs typeface="+mn-lt"/>
              </a:rPr>
              <a:t>Predict stock market movement using machine learning techniques to improve the profit percentage in the trading</a:t>
            </a:r>
          </a:p>
          <a:p>
            <a:pPr algn="just"/>
            <a:endParaRPr lang="en-US" dirty="0">
              <a:solidFill>
                <a:schemeClr val="bg1"/>
              </a:solidFill>
              <a:ea typeface="+mn-lt"/>
              <a:cs typeface="+mn-lt"/>
            </a:endParaRPr>
          </a:p>
          <a:p>
            <a:pPr algn="just"/>
            <a:r>
              <a:rPr lang="en-US" dirty="0">
                <a:solidFill>
                  <a:schemeClr val="bg1"/>
                </a:solidFill>
                <a:ea typeface="+mn-lt"/>
                <a:cs typeface="+mn-lt"/>
              </a:rPr>
              <a:t>P/E * EPS  = PRICE</a:t>
            </a:r>
          </a:p>
          <a:p>
            <a:pPr algn="just"/>
            <a:r>
              <a:rPr lang="en-US" dirty="0">
                <a:solidFill>
                  <a:schemeClr val="bg1"/>
                </a:solidFill>
                <a:ea typeface="+mn-lt"/>
                <a:cs typeface="+mn-lt"/>
              </a:rPr>
              <a:t>If we can predict stocks future P/E and EPS, We will know accurate PRICE</a:t>
            </a:r>
          </a:p>
        </p:txBody>
      </p:sp>
    </p:spTree>
    <p:extLst>
      <p:ext uri="{BB962C8B-B14F-4D97-AF65-F5344CB8AC3E}">
        <p14:creationId xmlns:p14="http://schemas.microsoft.com/office/powerpoint/2010/main" val="719674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6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34F4E6D-574E-4FC9-B0C8-D468310B9F90}"/>
              </a:ext>
            </a:extLst>
          </p:cNvPr>
          <p:cNvSpPr>
            <a:spLocks noGrp="1"/>
          </p:cNvSpPr>
          <p:nvPr>
            <p:ph type="title"/>
          </p:nvPr>
        </p:nvSpPr>
        <p:spPr>
          <a:xfrm>
            <a:off x="525718" y="4278637"/>
            <a:ext cx="5512288" cy="1897474"/>
          </a:xfrm>
        </p:spPr>
        <p:txBody>
          <a:bodyPr anchor="t">
            <a:normAutofit/>
          </a:bodyPr>
          <a:lstStyle/>
          <a:p>
            <a:r>
              <a:rPr lang="en-US" dirty="0"/>
              <a:t>SCOPE &amp; LIMITATIONS</a:t>
            </a:r>
          </a:p>
        </p:txBody>
      </p:sp>
      <p:pic>
        <p:nvPicPr>
          <p:cNvPr id="4" name="Picture 5" descr="A picture containing text&#10;&#10;Description automatically generated">
            <a:extLst>
              <a:ext uri="{FF2B5EF4-FFF2-40B4-BE49-F238E27FC236}">
                <a16:creationId xmlns:a16="http://schemas.microsoft.com/office/drawing/2014/main" id="{BBD2BB07-E83D-4D76-B8A1-A587FC115FA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0473" r="1" b="1"/>
          <a:stretch/>
        </p:blipFill>
        <p:spPr>
          <a:xfrm>
            <a:off x="555170" y="481586"/>
            <a:ext cx="11087101" cy="3431928"/>
          </a:xfrm>
          <a:prstGeom prst="rect">
            <a:avLst/>
          </a:prstGeom>
        </p:spPr>
      </p:pic>
      <p:grpSp>
        <p:nvGrpSpPr>
          <p:cNvPr id="71"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4278609"/>
            <a:ext cx="972241" cy="45718"/>
            <a:chOff x="4886325" y="3371754"/>
            <a:chExt cx="2418492" cy="113728"/>
          </a:xfrm>
          <a:solidFill>
            <a:schemeClr val="accent1"/>
          </a:solidFill>
        </p:grpSpPr>
        <p:sp>
          <p:nvSpPr>
            <p:cNvPr id="64"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6"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25355BF6-DBA4-47C4-91EE-74D956C7697C}"/>
              </a:ext>
            </a:extLst>
          </p:cNvPr>
          <p:cNvSpPr>
            <a:spLocks noGrp="1"/>
          </p:cNvSpPr>
          <p:nvPr>
            <p:ph idx="1"/>
          </p:nvPr>
        </p:nvSpPr>
        <p:spPr>
          <a:xfrm>
            <a:off x="4431210" y="4544915"/>
            <a:ext cx="7196685" cy="1627367"/>
          </a:xfrm>
        </p:spPr>
        <p:txBody>
          <a:bodyPr vert="horz" lIns="91440" tIns="45720" rIns="91440" bIns="45720" rtlCol="0" anchor="t">
            <a:normAutofit/>
          </a:bodyPr>
          <a:lstStyle/>
          <a:p>
            <a:r>
              <a:rPr lang="en-US" dirty="0"/>
              <a:t>We predict the stock market up to one month.</a:t>
            </a:r>
          </a:p>
          <a:p>
            <a:r>
              <a:rPr lang="en-US" dirty="0"/>
              <a:t>It is hard to predict in the pandemic situations</a:t>
            </a:r>
          </a:p>
          <a:p>
            <a:endParaRPr lang="en-US" dirty="0"/>
          </a:p>
        </p:txBody>
      </p:sp>
    </p:spTree>
    <p:extLst>
      <p:ext uri="{BB962C8B-B14F-4D97-AF65-F5344CB8AC3E}">
        <p14:creationId xmlns:p14="http://schemas.microsoft.com/office/powerpoint/2010/main" val="176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0"/>
          <p:cNvSpPr txBox="1"/>
          <p:nvPr/>
        </p:nvSpPr>
        <p:spPr>
          <a:xfrm>
            <a:off x="2098638" y="2802430"/>
            <a:ext cx="8229627" cy="1144682"/>
          </a:xfrm>
          <a:prstGeom prst="rect">
            <a:avLst/>
          </a:prstGeom>
          <a:noFill/>
          <a:ln>
            <a:noFill/>
          </a:ln>
        </p:spPr>
        <p:txBody>
          <a:bodyPr spcFirstLastPara="1" wrap="square" lIns="0" tIns="0" rIns="0" bIns="0" anchor="ctr" anchorCtr="0">
            <a:noAutofit/>
          </a:bodyPr>
          <a:lstStyle/>
          <a:p>
            <a:pPr algn="ctr"/>
            <a:r>
              <a:rPr lang="en-IN" sz="3266" dirty="0">
                <a:latin typeface="Arial"/>
                <a:ea typeface="Arial"/>
                <a:cs typeface="Arial"/>
                <a:sym typeface="Arial"/>
              </a:rPr>
              <a:t>LITERATURE SURVEY</a:t>
            </a:r>
            <a:endParaRPr sz="3266" dirty="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1B2430"/>
      </a:dk2>
      <a:lt2>
        <a:srgbClr val="F0F3F1"/>
      </a:lt2>
      <a:accent1>
        <a:srgbClr val="DF31B4"/>
      </a:accent1>
      <a:accent2>
        <a:srgbClr val="AF1FCD"/>
      </a:accent2>
      <a:accent3>
        <a:srgbClr val="7931DF"/>
      </a:accent3>
      <a:accent4>
        <a:srgbClr val="3939D2"/>
      </a:accent4>
      <a:accent5>
        <a:srgbClr val="317ADF"/>
      </a:accent5>
      <a:accent6>
        <a:srgbClr val="1FB0CD"/>
      </a:accent6>
      <a:hlink>
        <a:srgbClr val="3F60B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1956</TotalTime>
  <Words>1679</Words>
  <Application>Microsoft Office PowerPoint</Application>
  <PresentationFormat>Widescreen</PresentationFormat>
  <Paragraphs>262</Paragraphs>
  <Slides>49</Slides>
  <Notes>1</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49</vt:i4>
      </vt:variant>
    </vt:vector>
  </HeadingPairs>
  <TitlesOfParts>
    <vt:vector size="62" baseType="lpstr">
      <vt:lpstr>Arial</vt:lpstr>
      <vt:lpstr>Avenir Next LT Pro</vt:lpstr>
      <vt:lpstr>Avenir Next LT Pro Light</vt:lpstr>
      <vt:lpstr>Calibri</vt:lpstr>
      <vt:lpstr>charter</vt:lpstr>
      <vt:lpstr>CMS</vt:lpstr>
      <vt:lpstr>Georgia Pro Semibold</vt:lpstr>
      <vt:lpstr>sohne</vt:lpstr>
      <vt:lpstr>SourceSansPro</vt:lpstr>
      <vt:lpstr>Times New Roman</vt:lpstr>
      <vt:lpstr>Wingdings</vt:lpstr>
      <vt:lpstr>RocaVTI</vt:lpstr>
      <vt:lpstr>Office Theme</vt:lpstr>
      <vt:lpstr>ALGORITHMIC TRADING </vt:lpstr>
      <vt:lpstr>PowerPoint Presentation</vt:lpstr>
      <vt:lpstr>ABSTRACT</vt:lpstr>
      <vt:lpstr>PROBLEM UNDERSTANDING</vt:lpstr>
      <vt:lpstr>MOTIVATION OF STUDY</vt:lpstr>
      <vt:lpstr>OBJECTIVE</vt:lpstr>
      <vt:lpstr>PROBLEM STATEMENT</vt:lpstr>
      <vt:lpstr>SCOPE &amp; LIMITATIONS</vt:lpstr>
      <vt:lpstr>PowerPoint Presentation</vt:lpstr>
      <vt:lpstr>MOVING AVERAGE</vt:lpstr>
      <vt:lpstr>PowerPoint Presentation</vt:lpstr>
      <vt:lpstr>Statistical</vt:lpstr>
      <vt:lpstr>Terminology </vt:lpstr>
      <vt:lpstr>RNN (Recurrent Neural Network) </vt:lpstr>
      <vt:lpstr>PowerPoint Presentation</vt:lpstr>
      <vt:lpstr>IMPLEMENTATION OF EXISTING MODELS</vt:lpstr>
      <vt:lpstr>Google stock</vt:lpstr>
      <vt:lpstr>Amazon stock</vt:lpstr>
      <vt:lpstr>APPLE stock</vt:lpstr>
      <vt:lpstr>TESLA stock</vt:lpstr>
      <vt:lpstr>Google stock</vt:lpstr>
      <vt:lpstr>Amazon stock</vt:lpstr>
      <vt:lpstr>APPLE stock</vt:lpstr>
      <vt:lpstr>TESLA stock</vt:lpstr>
      <vt:lpstr>ARIMA  1Day  prediction</vt:lpstr>
      <vt:lpstr>Google stock</vt:lpstr>
      <vt:lpstr>Amazon stock</vt:lpstr>
      <vt:lpstr>APPLE stock</vt:lpstr>
      <vt:lpstr>TESLA stock</vt:lpstr>
      <vt:lpstr>DATA SET COLLECTION</vt:lpstr>
      <vt:lpstr>PERFORMANCE METRICS</vt:lpstr>
      <vt:lpstr>PowerPoint Presentation</vt:lpstr>
      <vt:lpstr>LSTM  Long-Short-Term Memory</vt:lpstr>
      <vt:lpstr>Vanishing  gradient problem </vt:lpstr>
      <vt:lpstr>The Problem of Long-Term Dependencies </vt:lpstr>
      <vt:lpstr>LSTM           Long-Short-Term Memory </vt:lpstr>
      <vt:lpstr>How do LSTM Networks Work?</vt:lpstr>
      <vt:lpstr>Forget gate decides which pieces should now be forgotten</vt:lpstr>
      <vt:lpstr>Input gate tells what new information should be added</vt:lpstr>
      <vt:lpstr>Output gate outputs necessary information</vt:lpstr>
      <vt:lpstr>PowerPoint Presentation</vt:lpstr>
      <vt:lpstr>LSTM Implementation – Import Libraries</vt:lpstr>
      <vt:lpstr>LSTM Implementation – Load Dataset</vt:lpstr>
      <vt:lpstr>LSTM Implementation – Split Dataset</vt:lpstr>
      <vt:lpstr>LSTM Implementation –LSTM Model Parameters</vt:lpstr>
      <vt:lpstr>LSTM PREDICTION</vt:lpstr>
      <vt:lpstr>PROCESS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VINEETH G</dc:creator>
  <cp:lastModifiedBy>SUNEETHA G</cp:lastModifiedBy>
  <cp:revision>346</cp:revision>
  <dcterms:created xsi:type="dcterms:W3CDTF">2021-11-10T02:58:03Z</dcterms:created>
  <dcterms:modified xsi:type="dcterms:W3CDTF">2022-03-09T05:29:39Z</dcterms:modified>
</cp:coreProperties>
</file>